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8" r:id="rId4"/>
    <p:sldMasterId id="2147483679" r:id="rId5"/>
    <p:sldMasterId id="2147483680" r:id="rId6"/>
    <p:sldMasterId id="214748368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f76edb3d8_0_62: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52" name="Google Shape;152;g27f76edb3d8_0_62: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1a7b5c6fd_0_1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1a7b5c6fd_0_1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9" name="Google Shape;239;g281a7b5c6fd_0_1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995153d26_0_9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b995153d26_0_9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48" name="Google Shape;248;g2b995153d26_0_9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995153d26_0_12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b995153d26_0_12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5" name="Google Shape;255;g2b995153d26_0_12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1a7b5c6fd_0_3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81a7b5c6fd_0_3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6" name="Google Shape;266;g281a7b5c6fd_0_3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81a7b5c6fd_0_2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81a7b5c6fd_0_2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4" name="Google Shape;274;g281a7b5c6fd_0_2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b995153d26_0_10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b995153d26_0_10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84" name="Google Shape;284;g2b995153d26_0_10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1a7b5c6fd_0_5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1a7b5c6fd_0_5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91" name="Google Shape;291;g281a7b5c6fd_0_5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b995153d26_0_11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b995153d26_0_11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99" name="Google Shape;299;g2b995153d26_0_11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995153d26_0_12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b995153d26_0_12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6" name="Google Shape;306;g2b995153d26_0_12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822310f920_1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822310f920_1_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13" name="Google Shape;313;g2822310f920_1_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provide good summary slide for int and double </a:t>
            </a:r>
            <a:r>
              <a:rPr lang="en-US"/>
              <a:t>random</a:t>
            </a:r>
            <a:r>
              <a:rPr lang="en-US"/>
              <a:t> numbers with all possibliities</a:t>
            </a:r>
            <a:endParaRPr/>
          </a:p>
        </p:txBody>
      </p:sp>
      <p:sp>
        <p:nvSpPr>
          <p:cNvPr id="176" name="Google Shape;176;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822310f920_1_1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822310f920_1_1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2" name="Google Shape;322;g2822310f920_1_1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995153d26_0_15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b995153d26_0_15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1" name="Google Shape;331;g2b995153d26_0_15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07cdadc5ab_0_10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g207cdadc5ab_0_10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339" name="Google Shape;339;g207cdadc5ab_0_10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81a7b5c6fd_0_8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81a7b5c6fd_0_8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46" name="Google Shape;346;g281a7b5c6fd_0_8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81a7b5c6fd_0_13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81a7b5c6fd_0_13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7" name="Google Shape;357;g281a7b5c6fd_0_13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b995153d26_0_13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b995153d26_0_13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68" name="Google Shape;368;g2b995153d26_0_13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b995153d26_0_14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b995153d26_0_14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80" name="Google Shape;380;g2b995153d26_0_14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c3ea7215d3_0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7" name="Google Shape;387;g1c3ea7215d3_0_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88" name="Google Shape;388;g1c3ea7215d3_0_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16ac9c8ec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g1f16ac9c8ec_0_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86" name="Google Shape;186;g1f16ac9c8ec_0_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995153d26_0_0: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b995153d26_0_0: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94" name="Google Shape;194;g2b995153d26_0_0: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22310f920_1_11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822310f920_1_11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01" name="Google Shape;201;g2822310f920_1_11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81a7b5c6fd_0_11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81a7b5c6fd_0_11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09" name="Google Shape;209;g281a7b5c6fd_0_11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7cdadc5ab_0_3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g207cdadc5ab_0_3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217" name="Google Shape;217;g207cdadc5ab_0_3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b995153d26_0_4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b995153d26_0_4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24" name="Google Shape;224;g2b995153d26_0_4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1a7b5c6fd_0_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1a7b5c6fd_0_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1" name="Google Shape;231;g281a7b5c6fd_0_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388275" y="522526"/>
            <a:ext cx="8229600" cy="5337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187250"/>
            <a:ext cx="8229600" cy="34992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444600"/>
            <a:ext cx="8229600" cy="4878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8"/>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9" name="Google Shape;79;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9"/>
          <p:cNvSpPr txBox="1"/>
          <p:nvPr>
            <p:ph type="title"/>
          </p:nvPr>
        </p:nvSpPr>
        <p:spPr>
          <a:xfrm>
            <a:off x="457200" y="419301"/>
            <a:ext cx="8229600" cy="637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9"/>
          <p:cNvSpPr txBox="1"/>
          <p:nvPr>
            <p:ph idx="1" type="body"/>
          </p:nvPr>
        </p:nvSpPr>
        <p:spPr>
          <a:xfrm>
            <a:off x="457200" y="1128300"/>
            <a:ext cx="8229600" cy="35580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3" name="Google Shape;83;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4" name="Google Shape;94;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5" name="Google Shape;95;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53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197150"/>
            <a:ext cx="8229600" cy="3489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9" name="Google Shape;99;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0" name="Google Shape;100;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4"/>
          <p:cNvSpPr/>
          <p:nvPr>
            <p:ph idx="2" type="pic"/>
          </p:nvPr>
        </p:nvSpPr>
        <p:spPr>
          <a:xfrm>
            <a:off x="1792288" y="685800"/>
            <a:ext cx="5486400" cy="3086100"/>
          </a:xfrm>
          <a:prstGeom prst="rect">
            <a:avLst/>
          </a:prstGeom>
          <a:noFill/>
          <a:ln>
            <a:noFill/>
          </a:ln>
        </p:spPr>
      </p:sp>
      <p:sp>
        <p:nvSpPr>
          <p:cNvPr id="104" name="Google Shape;104;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5" name="Google Shape;10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5"/>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 name="Shape 115"/>
        <p:cNvGrpSpPr/>
        <p:nvPr/>
      </p:nvGrpSpPr>
      <p:grpSpPr>
        <a:xfrm>
          <a:off x="0" y="0"/>
          <a:ext cx="0" cy="0"/>
          <a:chOff x="0" y="0"/>
          <a:chExt cx="0" cy="0"/>
        </a:xfrm>
      </p:grpSpPr>
      <p:sp>
        <p:nvSpPr>
          <p:cNvPr id="116" name="Google Shape;116;p27"/>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7"/>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18" name="Google Shape;118;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 name="Shape 119"/>
        <p:cNvGrpSpPr/>
        <p:nvPr/>
      </p:nvGrpSpPr>
      <p:grpSpPr>
        <a:xfrm>
          <a:off x="0" y="0"/>
          <a:ext cx="0" cy="0"/>
          <a:chOff x="0" y="0"/>
          <a:chExt cx="0" cy="0"/>
        </a:xfrm>
      </p:grpSpPr>
      <p:sp>
        <p:nvSpPr>
          <p:cNvPr id="120" name="Google Shape;120;p28"/>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28"/>
          <p:cNvSpPr txBox="1"/>
          <p:nvPr>
            <p:ph idx="1" type="body"/>
          </p:nvPr>
        </p:nvSpPr>
        <p:spPr>
          <a:xfrm>
            <a:off x="457200" y="1217550"/>
            <a:ext cx="8229600" cy="34689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22" name="Google Shape;122;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2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2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sp>
        <p:nvSpPr>
          <p:cNvPr id="128" name="Google Shape;128;p30"/>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30"/>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31"/>
          <p:cNvSpPr txBox="1"/>
          <p:nvPr>
            <p:ph type="title"/>
          </p:nvPr>
        </p:nvSpPr>
        <p:spPr>
          <a:xfrm>
            <a:off x="457200" y="415525"/>
            <a:ext cx="8229600" cy="725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p31"/>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3" name="Google Shape;133;p31"/>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4" name="Google Shape;134;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5" name="Shape 135"/>
        <p:cNvGrpSpPr/>
        <p:nvPr/>
      </p:nvGrpSpPr>
      <p:grpSpPr>
        <a:xfrm>
          <a:off x="0" y="0"/>
          <a:ext cx="0" cy="0"/>
          <a:chOff x="0" y="0"/>
          <a:chExt cx="0" cy="0"/>
        </a:xfrm>
      </p:grpSpPr>
      <p:sp>
        <p:nvSpPr>
          <p:cNvPr id="136" name="Google Shape;136;p32"/>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32"/>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38" name="Google Shape;138;p32"/>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39" name="Google Shape;139;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0" name="Shape 140"/>
        <p:cNvGrpSpPr/>
        <p:nvPr/>
      </p:nvGrpSpPr>
      <p:grpSpPr>
        <a:xfrm>
          <a:off x="0" y="0"/>
          <a:ext cx="0" cy="0"/>
          <a:chOff x="0" y="0"/>
          <a:chExt cx="0" cy="0"/>
        </a:xfrm>
      </p:grpSpPr>
      <p:sp>
        <p:nvSpPr>
          <p:cNvPr id="141" name="Google Shape;141;p33"/>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33"/>
          <p:cNvSpPr/>
          <p:nvPr>
            <p:ph idx="2" type="pic"/>
          </p:nvPr>
        </p:nvSpPr>
        <p:spPr>
          <a:xfrm>
            <a:off x="1792288" y="685800"/>
            <a:ext cx="5486400" cy="3086100"/>
          </a:xfrm>
          <a:prstGeom prst="rect">
            <a:avLst/>
          </a:prstGeom>
          <a:noFill/>
          <a:ln>
            <a:noFill/>
          </a:ln>
        </p:spPr>
      </p:sp>
      <p:sp>
        <p:nvSpPr>
          <p:cNvPr id="143" name="Google Shape;143;p33"/>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44" name="Google Shape;144;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34"/>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3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8" name="Google Shape;148;p3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9" name="Google Shape;149;p3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57200" y="418275"/>
            <a:ext cx="8229600" cy="4923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3.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0" Type="http://schemas.openxmlformats.org/officeDocument/2006/relationships/theme" Target="../theme/theme4.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418275"/>
            <a:ext cx="8229600" cy="4923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078926"/>
            <a:ext cx="8229600" cy="35157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444600"/>
            <a:ext cx="8229600" cy="4878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070126"/>
            <a:ext cx="8229600" cy="35247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1" name="Shape 111"/>
        <p:cNvGrpSpPr/>
        <p:nvPr/>
      </p:nvGrpSpPr>
      <p:grpSpPr>
        <a:xfrm>
          <a:off x="0" y="0"/>
          <a:ext cx="0" cy="0"/>
          <a:chOff x="0" y="0"/>
          <a:chExt cx="0" cy="0"/>
        </a:xfrm>
      </p:grpSpPr>
      <p:sp>
        <p:nvSpPr>
          <p:cNvPr id="112" name="Google Shape;112;p26"/>
          <p:cNvSpPr txBox="1"/>
          <p:nvPr>
            <p:ph type="title"/>
          </p:nvPr>
        </p:nvSpPr>
        <p:spPr>
          <a:xfrm>
            <a:off x="457200" y="415525"/>
            <a:ext cx="8229600" cy="7251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26"/>
          <p:cNvSpPr txBox="1"/>
          <p:nvPr>
            <p:ph idx="1" type="body"/>
          </p:nvPr>
        </p:nvSpPr>
        <p:spPr>
          <a:xfrm>
            <a:off x="457200" y="1140626"/>
            <a:ext cx="8229600" cy="34539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4" name="Google Shape;114;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5" name="Google Shape;155;p35"/>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5"/>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5"/>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5"/>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5"/>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5"/>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5"/>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5"/>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5"/>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5"/>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5"/>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5"/>
          <p:cNvSpPr txBox="1"/>
          <p:nvPr>
            <p:ph type="title"/>
          </p:nvPr>
        </p:nvSpPr>
        <p:spPr>
          <a:xfrm>
            <a:off x="132975" y="1826800"/>
            <a:ext cx="4191600" cy="63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67" name="Google Shape;167;p35"/>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5"/>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5"/>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5"/>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172" name="Google Shape;172;p35"/>
          <p:cNvSpPr txBox="1"/>
          <p:nvPr/>
        </p:nvSpPr>
        <p:spPr>
          <a:xfrm>
            <a:off x="5321850" y="980650"/>
            <a:ext cx="3078600" cy="769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latin typeface="Calibri"/>
                <a:ea typeface="Calibri"/>
                <a:cs typeface="Calibri"/>
                <a:sym typeface="Calibri"/>
              </a:rPr>
              <a:t>Question of the Day:</a:t>
            </a:r>
            <a:endParaRPr b="1" sz="1900">
              <a:latin typeface="Calibri"/>
              <a:ea typeface="Calibri"/>
              <a:cs typeface="Calibri"/>
              <a:sym typeface="Calibri"/>
            </a:endParaRPr>
          </a:p>
          <a:p>
            <a:pPr indent="0" lvl="0" marL="0" rtl="0" algn="ctr">
              <a:spcBef>
                <a:spcPts val="0"/>
              </a:spcBef>
              <a:spcAft>
                <a:spcPts val="0"/>
              </a:spcAft>
              <a:buNone/>
            </a:pPr>
            <a:r>
              <a:rPr lang="en-US" sz="1900">
                <a:latin typeface="Calibri"/>
                <a:ea typeface="Calibri"/>
                <a:cs typeface="Calibri"/>
                <a:sym typeface="Calibri"/>
              </a:rPr>
              <a:t>TBD</a:t>
            </a:r>
            <a:endParaRPr sz="19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4"/>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The While Loop</a:t>
            </a:r>
            <a:endParaRPr/>
          </a:p>
        </p:txBody>
      </p:sp>
      <p:sp>
        <p:nvSpPr>
          <p:cNvPr id="242" name="Google Shape;242;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descr="while" id="243" name="Google Shape;243;p44"/>
          <p:cNvPicPr preferRelativeResize="0"/>
          <p:nvPr/>
        </p:nvPicPr>
        <p:blipFill rotWithShape="1">
          <a:blip r:embed="rId3">
            <a:alphaModFix/>
          </a:blip>
          <a:srcRect b="0" l="0" r="0" t="0"/>
          <a:stretch/>
        </p:blipFill>
        <p:spPr>
          <a:xfrm>
            <a:off x="5996600" y="400101"/>
            <a:ext cx="3108875" cy="2956358"/>
          </a:xfrm>
          <a:prstGeom prst="rect">
            <a:avLst/>
          </a:prstGeom>
          <a:noFill/>
          <a:ln>
            <a:noFill/>
          </a:ln>
        </p:spPr>
      </p:pic>
      <p:sp>
        <p:nvSpPr>
          <p:cNvPr id="244" name="Google Shape;244;p44"/>
          <p:cNvSpPr txBox="1"/>
          <p:nvPr>
            <p:ph idx="1" type="body"/>
          </p:nvPr>
        </p:nvSpPr>
        <p:spPr>
          <a:xfrm>
            <a:off x="87275" y="1312750"/>
            <a:ext cx="8229600" cy="36285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None/>
            </a:pPr>
            <a:r>
              <a:rPr b="1" lang="en-US" sz="2400">
                <a:solidFill>
                  <a:schemeClr val="dk1"/>
                </a:solidFill>
                <a:latin typeface="Arial"/>
                <a:ea typeface="Arial"/>
                <a:cs typeface="Arial"/>
                <a:sym typeface="Arial"/>
              </a:rPr>
              <a:t>while loop</a:t>
            </a:r>
            <a:r>
              <a:rPr lang="en-US" sz="2400">
                <a:solidFill>
                  <a:schemeClr val="dk1"/>
                </a:solidFill>
                <a:latin typeface="Arial"/>
                <a:ea typeface="Arial"/>
                <a:cs typeface="Arial"/>
                <a:sym typeface="Arial"/>
              </a:rPr>
              <a:t>: Repeatedly executes its</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body as long as a logical test is true.</a:t>
            </a:r>
            <a:endParaRPr sz="1000">
              <a:solidFill>
                <a:schemeClr val="dk1"/>
              </a:solidFill>
              <a:latin typeface="Arial"/>
              <a:ea typeface="Arial"/>
              <a:cs typeface="Arial"/>
              <a:sym typeface="Arial"/>
            </a:endParaRPr>
          </a:p>
          <a:p>
            <a:pPr indent="-246062" lvl="1" marL="639762" rtl="0" algn="l">
              <a:lnSpc>
                <a:spcPct val="90000"/>
              </a:lnSpc>
              <a:spcBef>
                <a:spcPts val="440"/>
              </a:spcBef>
              <a:spcAft>
                <a:spcPts val="0"/>
              </a:spcAft>
              <a:buClr>
                <a:schemeClr val="dk1"/>
              </a:buClr>
              <a:buSzPct val="100000"/>
              <a:buFont typeface="Tahoma"/>
              <a:buNone/>
            </a:pPr>
            <a:r>
              <a:rPr lang="en-US" sz="2200">
                <a:solidFill>
                  <a:schemeClr val="dk1"/>
                </a:solidFill>
                <a:latin typeface="Tahoma"/>
                <a:ea typeface="Tahoma"/>
                <a:cs typeface="Tahoma"/>
                <a:sym typeface="Tahoma"/>
              </a:rPr>
              <a:t>	</a:t>
            </a:r>
            <a:r>
              <a:rPr lang="en-US" sz="2200">
                <a:solidFill>
                  <a:schemeClr val="dk1"/>
                </a:solidFill>
                <a:latin typeface="Courier New"/>
                <a:ea typeface="Courier New"/>
                <a:cs typeface="Courier New"/>
                <a:sym typeface="Courier New"/>
              </a:rPr>
              <a:t>while (</a:t>
            </a:r>
            <a:r>
              <a:rPr b="1" lang="en-US" sz="2200">
                <a:solidFill>
                  <a:schemeClr val="dk1"/>
                </a:solidFill>
                <a:latin typeface="Tahoma"/>
                <a:ea typeface="Tahoma"/>
                <a:cs typeface="Tahoma"/>
                <a:sym typeface="Tahoma"/>
              </a:rPr>
              <a:t>test</a:t>
            </a:r>
            <a:r>
              <a:rPr lang="en-US" sz="2200">
                <a:solidFill>
                  <a:schemeClr val="dk1"/>
                </a:solidFill>
                <a:latin typeface="Courier New"/>
                <a:ea typeface="Courier New"/>
                <a:cs typeface="Courier New"/>
                <a:sym typeface="Courier New"/>
              </a:rPr>
              <a:t>) {</a:t>
            </a:r>
            <a:endParaRPr sz="2200">
              <a:solidFill>
                <a:schemeClr val="dk1"/>
              </a:solidFill>
              <a:latin typeface="Tahoma"/>
              <a:ea typeface="Tahoma"/>
              <a:cs typeface="Tahoma"/>
              <a:sym typeface="Tahoma"/>
            </a:endParaRPr>
          </a:p>
          <a:p>
            <a:pPr indent="-246062" lvl="1" marL="639762" rtl="0" algn="l">
              <a:lnSpc>
                <a:spcPct val="9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a:t>
            </a:r>
            <a:r>
              <a:rPr b="1" lang="en-US" sz="2200">
                <a:solidFill>
                  <a:schemeClr val="dk1"/>
                </a:solidFill>
                <a:latin typeface="Tahoma"/>
                <a:ea typeface="Tahoma"/>
                <a:cs typeface="Tahoma"/>
                <a:sym typeface="Tahoma"/>
              </a:rPr>
              <a:t>statement(s)</a:t>
            </a:r>
            <a:r>
              <a:rPr lang="en-US" sz="2200">
                <a:solidFill>
                  <a:schemeClr val="dk1"/>
                </a:solidFill>
                <a:latin typeface="Courier New"/>
                <a:ea typeface="Courier New"/>
                <a:cs typeface="Courier New"/>
                <a:sym typeface="Courier New"/>
              </a:rPr>
              <a:t>;</a:t>
            </a:r>
            <a:endParaRPr sz="2200">
              <a:solidFill>
                <a:schemeClr val="dk1"/>
              </a:solidFill>
              <a:latin typeface="Tahoma"/>
              <a:ea typeface="Tahoma"/>
              <a:cs typeface="Tahoma"/>
              <a:sym typeface="Tahoma"/>
            </a:endParaRPr>
          </a:p>
          <a:p>
            <a:pPr indent="-246062" lvl="1" marL="639762" rtl="0" algn="l">
              <a:lnSpc>
                <a:spcPct val="90000"/>
              </a:lnSpc>
              <a:spcBef>
                <a:spcPts val="440"/>
              </a:spcBef>
              <a:spcAft>
                <a:spcPts val="0"/>
              </a:spcAft>
              <a:buNone/>
            </a:pPr>
            <a:r>
              <a:rPr lang="en-US" sz="2200">
                <a:solidFill>
                  <a:schemeClr val="dk1"/>
                </a:solidFill>
                <a:latin typeface="Courier New"/>
                <a:ea typeface="Courier New"/>
                <a:cs typeface="Courier New"/>
                <a:sym typeface="Courier New"/>
              </a:rPr>
              <a:t>	}</a:t>
            </a:r>
            <a:endParaRPr sz="2200">
              <a:solidFill>
                <a:schemeClr val="dk1"/>
              </a:solidFill>
              <a:latin typeface="Courier New"/>
              <a:ea typeface="Courier New"/>
              <a:cs typeface="Courier New"/>
              <a:sym typeface="Courier New"/>
            </a:endParaRPr>
          </a:p>
          <a:p>
            <a:pPr indent="-246062" lvl="1" marL="639762" rtl="0" algn="l">
              <a:lnSpc>
                <a:spcPct val="90000"/>
              </a:lnSpc>
              <a:spcBef>
                <a:spcPts val="440"/>
              </a:spcBef>
              <a:spcAft>
                <a:spcPts val="0"/>
              </a:spcAft>
              <a:buClr>
                <a:schemeClr val="dk1"/>
              </a:buClr>
              <a:buSzPct val="100000"/>
              <a:buFont typeface="Courier New"/>
              <a:buNone/>
            </a:pPr>
            <a:r>
              <a:t/>
            </a:r>
            <a:endParaRPr sz="2200">
              <a:solidFill>
                <a:schemeClr val="dk1"/>
              </a:solidFill>
              <a:latin typeface="Courier New"/>
              <a:ea typeface="Courier New"/>
              <a:cs typeface="Courier New"/>
              <a:sym typeface="Courier New"/>
            </a:endParaRPr>
          </a:p>
          <a:p>
            <a:pPr indent="0" lvl="0" marL="0" rtl="0" algn="l">
              <a:lnSpc>
                <a:spcPct val="115000"/>
              </a:lnSpc>
              <a:spcBef>
                <a:spcPts val="480"/>
              </a:spcBef>
              <a:spcAft>
                <a:spcPts val="0"/>
              </a:spcAft>
              <a:buNone/>
            </a:pPr>
            <a:r>
              <a:rPr lang="en-US" sz="2400">
                <a:solidFill>
                  <a:schemeClr val="dk1"/>
                </a:solidFill>
                <a:latin typeface="Arial"/>
                <a:ea typeface="Arial"/>
                <a:cs typeface="Arial"/>
                <a:sym typeface="Arial"/>
              </a:rPr>
              <a:t>Example:</a:t>
            </a:r>
            <a:endParaRPr sz="2400">
              <a:solidFill>
                <a:schemeClr val="dk1"/>
              </a:solidFill>
              <a:latin typeface="Arial"/>
              <a:ea typeface="Arial"/>
              <a:cs typeface="Arial"/>
              <a:sym typeface="Arial"/>
            </a:endParaRPr>
          </a:p>
          <a:p>
            <a:pPr indent="0" lvl="1" marL="0" rtl="0" algn="l">
              <a:lnSpc>
                <a:spcPct val="80000"/>
              </a:lnSpc>
              <a:spcBef>
                <a:spcPts val="400"/>
              </a:spcBef>
              <a:spcAft>
                <a:spcPts val="0"/>
              </a:spcAft>
              <a:buClr>
                <a:schemeClr val="dk1"/>
              </a:buClr>
              <a:buSzPct val="222222"/>
              <a:buFont typeface="Courier New"/>
              <a:buNone/>
            </a:pPr>
            <a:r>
              <a:rPr lang="en-US" sz="900">
                <a:solidFill>
                  <a:schemeClr val="dk1"/>
                </a:solidFill>
                <a:latin typeface="Courier New"/>
                <a:ea typeface="Courier New"/>
                <a:cs typeface="Courier New"/>
                <a:sym typeface="Courier New"/>
              </a:rPr>
              <a:t>         </a:t>
            </a:r>
            <a:r>
              <a:rPr lang="en-US" sz="2000">
                <a:solidFill>
                  <a:schemeClr val="dk1"/>
                </a:solidFill>
                <a:latin typeface="Courier New"/>
                <a:ea typeface="Courier New"/>
                <a:cs typeface="Courier New"/>
                <a:sym typeface="Courier New"/>
              </a:rPr>
              <a:t>int num = 1;                      </a:t>
            </a:r>
            <a:r>
              <a:rPr b="1" lang="en-US" sz="2000">
                <a:solidFill>
                  <a:srgbClr val="008080"/>
                </a:solidFill>
                <a:latin typeface="Courier New"/>
                <a:ea typeface="Courier New"/>
                <a:cs typeface="Courier New"/>
                <a:sym typeface="Courier New"/>
              </a:rPr>
              <a:t>// initialization</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b="1" lang="en-US" sz="2000">
                <a:solidFill>
                  <a:schemeClr val="dk1"/>
                </a:solidFill>
                <a:latin typeface="Courier New"/>
                <a:ea typeface="Courier New"/>
                <a:cs typeface="Courier New"/>
                <a:sym typeface="Courier New"/>
              </a:rPr>
              <a:t>	while (num &lt;= 200) {              </a:t>
            </a:r>
            <a:r>
              <a:rPr b="1" lang="en-US" sz="2000">
                <a:solidFill>
                  <a:srgbClr val="008080"/>
                </a:solidFill>
                <a:latin typeface="Courier New"/>
                <a:ea typeface="Courier New"/>
                <a:cs typeface="Courier New"/>
                <a:sym typeface="Courier New"/>
              </a:rPr>
              <a:t>// test</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System.out.print(num + " ");</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num = num * 2;                </a:t>
            </a:r>
            <a:r>
              <a:rPr b="1" lang="en-US" sz="2000">
                <a:solidFill>
                  <a:srgbClr val="008080"/>
                </a:solidFill>
                <a:latin typeface="Courier New"/>
                <a:ea typeface="Courier New"/>
                <a:cs typeface="Courier New"/>
                <a:sym typeface="Courier New"/>
              </a:rPr>
              <a:t>// update</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b="1" lang="en-US" sz="2000">
                <a:solidFill>
                  <a:schemeClr val="dk1"/>
                </a:solidFill>
                <a:latin typeface="Courier New"/>
                <a:ea typeface="Courier New"/>
                <a:cs typeface="Courier New"/>
                <a:sym typeface="Courier New"/>
              </a:rPr>
              <a:t>	}</a:t>
            </a:r>
            <a:endParaRPr sz="2200">
              <a:solidFill>
                <a:schemeClr val="dk1"/>
              </a:solidFill>
              <a:latin typeface="Tahoma"/>
              <a:ea typeface="Tahoma"/>
              <a:cs typeface="Tahoma"/>
              <a:sym typeface="Tahoma"/>
            </a:endParaRPr>
          </a:p>
          <a:p>
            <a:pPr indent="-246062" lvl="1" marL="639762" rtl="0" algn="l">
              <a:lnSpc>
                <a:spcPct val="80000"/>
              </a:lnSpc>
              <a:spcBef>
                <a:spcPts val="160"/>
              </a:spcBef>
              <a:spcAft>
                <a:spcPts val="0"/>
              </a:spcAft>
              <a:buClr>
                <a:schemeClr val="dk1"/>
              </a:buClr>
              <a:buSzPct val="100000"/>
              <a:buFont typeface="Tahoma"/>
              <a:buNone/>
            </a:pPr>
            <a:r>
              <a:t/>
            </a:r>
            <a:endParaRPr b="1" sz="800">
              <a:solidFill>
                <a:schemeClr val="dk1"/>
              </a:solidFill>
              <a:latin typeface="Courier New"/>
              <a:ea typeface="Courier New"/>
              <a:cs typeface="Courier New"/>
              <a:sym typeface="Courier New"/>
            </a:endParaRPr>
          </a:p>
          <a:p>
            <a:pPr indent="-246062" lvl="1" marL="639762" rtl="0" algn="l">
              <a:lnSpc>
                <a:spcPct val="80000"/>
              </a:lnSpc>
              <a:spcBef>
                <a:spcPts val="400"/>
              </a:spcBef>
              <a:spcAft>
                <a:spcPts val="0"/>
              </a:spcAft>
              <a:buNone/>
            </a:pPr>
            <a:r>
              <a:rPr b="1" lang="en-US" sz="2000">
                <a:solidFill>
                  <a:srgbClr val="008080"/>
                </a:solidFill>
                <a:latin typeface="Courier New"/>
                <a:ea typeface="Courier New"/>
                <a:cs typeface="Courier New"/>
                <a:sym typeface="Courier New"/>
              </a:rPr>
              <a:t>	// output:  1 2 4 8 16 32 64 128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5"/>
          <p:cNvSpPr txBox="1"/>
          <p:nvPr>
            <p:ph idx="1" type="body"/>
          </p:nvPr>
        </p:nvSpPr>
        <p:spPr>
          <a:xfrm>
            <a:off x="2431225" y="1683525"/>
            <a:ext cx="6171300" cy="2458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demo2()</a:t>
            </a:r>
            <a:endParaRPr/>
          </a:p>
          <a:p>
            <a:pPr indent="0" lvl="0" marL="0" rtl="0" algn="l">
              <a:spcBef>
                <a:spcPts val="360"/>
              </a:spcBef>
              <a:spcAft>
                <a:spcPts val="0"/>
              </a:spcAft>
              <a:buNone/>
            </a:pPr>
            <a:r>
              <a:rPr lang="en-US"/>
              <a:t>A better while loop</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51" name="Google Shape;251;p45"/>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t/>
            </a:r>
            <a:endParaRPr/>
          </a:p>
        </p:txBody>
      </p:sp>
      <p:sp>
        <p:nvSpPr>
          <p:cNvPr id="258" name="Google Shape;258;p46"/>
          <p:cNvSpPr txBox="1"/>
          <p:nvPr>
            <p:ph idx="1" type="body"/>
          </p:nvPr>
        </p:nvSpPr>
        <p:spPr>
          <a:xfrm>
            <a:off x="2789725" y="1197150"/>
            <a:ext cx="5897100" cy="3489300"/>
          </a:xfrm>
          <a:prstGeom prst="rect">
            <a:avLst/>
          </a:prstGeom>
        </p:spPr>
        <p:txBody>
          <a:bodyPr anchorCtr="0" anchor="t" bIns="45700" lIns="91425" spcFirstLastPara="1" rIns="91425" wrap="square" tIns="45700">
            <a:normAutofit fontScale="77500" lnSpcReduction="20000"/>
          </a:bodyPr>
          <a:lstStyle/>
          <a:p>
            <a:pPr indent="0" lvl="0" marL="0" rtl="0" algn="l">
              <a:spcBef>
                <a:spcPts val="360"/>
              </a:spcBef>
              <a:spcAft>
                <a:spcPts val="0"/>
              </a:spcAft>
              <a:buNone/>
            </a:pPr>
            <a:r>
              <a:rPr lang="en-US"/>
              <a:t>Write a method called showTwos() that accepts an integer parameter and prints the factors of 2. For example, these method calls: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result in this output:</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59" name="Google Shape;259;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60" name="Google Shape;260;p46"/>
          <p:cNvSpPr/>
          <p:nvPr/>
        </p:nvSpPr>
        <p:spPr>
          <a:xfrm>
            <a:off x="235150" y="1877075"/>
            <a:ext cx="1566300" cy="14535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In-Class Practice</a:t>
            </a:r>
            <a:endParaRPr b="1" sz="1800">
              <a:solidFill>
                <a:srgbClr val="FFFFFF"/>
              </a:solidFill>
            </a:endParaRPr>
          </a:p>
        </p:txBody>
      </p:sp>
      <p:pic>
        <p:nvPicPr>
          <p:cNvPr id="261" name="Google Shape;261;p46"/>
          <p:cNvPicPr preferRelativeResize="0"/>
          <p:nvPr/>
        </p:nvPicPr>
        <p:blipFill>
          <a:blip r:embed="rId3">
            <a:alphaModFix/>
          </a:blip>
          <a:stretch>
            <a:fillRect/>
          </a:stretch>
        </p:blipFill>
        <p:spPr>
          <a:xfrm>
            <a:off x="3380700" y="2512825"/>
            <a:ext cx="1698491" cy="532500"/>
          </a:xfrm>
          <a:prstGeom prst="rect">
            <a:avLst/>
          </a:prstGeom>
          <a:noFill/>
          <a:ln>
            <a:noFill/>
          </a:ln>
        </p:spPr>
      </p:pic>
      <p:pic>
        <p:nvPicPr>
          <p:cNvPr id="262" name="Google Shape;262;p46"/>
          <p:cNvPicPr preferRelativeResize="0"/>
          <p:nvPr/>
        </p:nvPicPr>
        <p:blipFill>
          <a:blip r:embed="rId4">
            <a:alphaModFix/>
          </a:blip>
          <a:stretch>
            <a:fillRect/>
          </a:stretch>
        </p:blipFill>
        <p:spPr>
          <a:xfrm>
            <a:off x="3478325" y="3664925"/>
            <a:ext cx="2379450" cy="47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269" name="Google Shape;269;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70" name="Google Shape;270;p47"/>
          <p:cNvPicPr preferRelativeResize="0"/>
          <p:nvPr/>
        </p:nvPicPr>
        <p:blipFill>
          <a:blip r:embed="rId3">
            <a:alphaModFix/>
          </a:blip>
          <a:stretch>
            <a:fillRect/>
          </a:stretch>
        </p:blipFill>
        <p:spPr>
          <a:xfrm>
            <a:off x="152400" y="1148851"/>
            <a:ext cx="8839200" cy="33908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8"/>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Sentinel</a:t>
            </a:r>
            <a:r>
              <a:rPr lang="en-US"/>
              <a:t> Values</a:t>
            </a:r>
            <a:endParaRPr/>
          </a:p>
        </p:txBody>
      </p:sp>
      <p:sp>
        <p:nvSpPr>
          <p:cNvPr id="277" name="Google Shape;277;p48"/>
          <p:cNvSpPr txBox="1"/>
          <p:nvPr>
            <p:ph idx="1" type="body"/>
          </p:nvPr>
        </p:nvSpPr>
        <p:spPr>
          <a:xfrm>
            <a:off x="3032275" y="1197150"/>
            <a:ext cx="5886600" cy="3489300"/>
          </a:xfrm>
          <a:prstGeom prst="rect">
            <a:avLst/>
          </a:prstGeom>
        </p:spPr>
        <p:txBody>
          <a:bodyPr anchorCtr="0" anchor="t" bIns="45700" lIns="91425" spcFirstLastPara="1" rIns="91425" wrap="square" tIns="45700">
            <a:normAutofit fontScale="85000" lnSpcReduction="20000"/>
          </a:bodyPr>
          <a:lstStyle/>
          <a:p>
            <a:pPr indent="0" lvl="0" marL="0" rtl="0" algn="l">
              <a:spcBef>
                <a:spcPts val="0"/>
              </a:spcBef>
              <a:spcAft>
                <a:spcPts val="0"/>
              </a:spcAft>
              <a:buNone/>
            </a:pPr>
            <a:r>
              <a:rPr b="1" lang="en-US" sz="2400">
                <a:solidFill>
                  <a:schemeClr val="dk1"/>
                </a:solidFill>
                <a:latin typeface="Tahoma"/>
                <a:ea typeface="Tahoma"/>
                <a:cs typeface="Tahoma"/>
                <a:sym typeface="Tahoma"/>
              </a:rPr>
              <a:t>sentinel</a:t>
            </a:r>
            <a:r>
              <a:rPr lang="en-US" sz="2400">
                <a:solidFill>
                  <a:schemeClr val="dk1"/>
                </a:solidFill>
                <a:latin typeface="Tahoma"/>
                <a:ea typeface="Tahoma"/>
                <a:cs typeface="Tahoma"/>
                <a:sym typeface="Tahoma"/>
              </a:rPr>
              <a:t>: A </a:t>
            </a:r>
            <a:r>
              <a:rPr lang="en-US" sz="2500">
                <a:solidFill>
                  <a:schemeClr val="dk1"/>
                </a:solidFill>
                <a:latin typeface="Tahoma"/>
                <a:ea typeface="Tahoma"/>
                <a:cs typeface="Tahoma"/>
                <a:sym typeface="Tahoma"/>
              </a:rPr>
              <a:t>value that signals the end of user input.</a:t>
            </a:r>
            <a:endParaRPr sz="2400">
              <a:solidFill>
                <a:schemeClr val="dk1"/>
              </a:solidFill>
              <a:latin typeface="Tahoma"/>
              <a:ea typeface="Tahoma"/>
              <a:cs typeface="Tahoma"/>
              <a:sym typeface="Tahoma"/>
            </a:endParaRPr>
          </a:p>
          <a:p>
            <a:pPr indent="0" lvl="0" marL="0" rtl="0" algn="l">
              <a:spcBef>
                <a:spcPts val="440"/>
              </a:spcBef>
              <a:spcAft>
                <a:spcPts val="0"/>
              </a:spcAft>
              <a:buNone/>
            </a:pPr>
            <a:r>
              <a:rPr b="1" lang="en-US" sz="2200">
                <a:solidFill>
                  <a:schemeClr val="dk1"/>
                </a:solidFill>
                <a:latin typeface="Tahoma"/>
                <a:ea typeface="Tahoma"/>
                <a:cs typeface="Tahoma"/>
                <a:sym typeface="Tahoma"/>
              </a:rPr>
              <a:t>sentinel loop</a:t>
            </a:r>
            <a:r>
              <a:rPr lang="en-US" sz="2200">
                <a:solidFill>
                  <a:schemeClr val="dk1"/>
                </a:solidFill>
                <a:latin typeface="Tahoma"/>
                <a:ea typeface="Tahoma"/>
                <a:cs typeface="Tahoma"/>
                <a:sym typeface="Tahoma"/>
              </a:rPr>
              <a:t>: Repeats until a sentinel value is seen.</a:t>
            </a:r>
            <a:endParaRPr sz="2200">
              <a:solidFill>
                <a:schemeClr val="dk1"/>
              </a:solidFill>
              <a:latin typeface="Tahoma"/>
              <a:ea typeface="Tahoma"/>
              <a:cs typeface="Tahoma"/>
              <a:sym typeface="Tahoma"/>
            </a:endParaRPr>
          </a:p>
          <a:p>
            <a:pPr indent="0" lvl="0" marL="0" rtl="0" algn="l">
              <a:spcBef>
                <a:spcPts val="440"/>
              </a:spcBef>
              <a:spcAft>
                <a:spcPts val="0"/>
              </a:spcAft>
              <a:buNone/>
            </a:pPr>
            <a:r>
              <a:t/>
            </a:r>
            <a:endParaRPr sz="2200">
              <a:solidFill>
                <a:schemeClr val="dk1"/>
              </a:solidFill>
              <a:latin typeface="Tahoma"/>
              <a:ea typeface="Tahoma"/>
              <a:cs typeface="Tahoma"/>
              <a:sym typeface="Tahoma"/>
            </a:endParaRPr>
          </a:p>
          <a:p>
            <a:pPr indent="0" lvl="0" marL="0" rtl="0" algn="l">
              <a:spcBef>
                <a:spcPts val="480"/>
              </a:spcBef>
              <a:spcAft>
                <a:spcPts val="0"/>
              </a:spcAft>
              <a:buNone/>
            </a:pPr>
            <a:r>
              <a:rPr lang="en-US" sz="2400">
                <a:solidFill>
                  <a:schemeClr val="dk1"/>
                </a:solidFill>
                <a:latin typeface="Tahoma"/>
                <a:ea typeface="Tahoma"/>
                <a:cs typeface="Tahoma"/>
                <a:sym typeface="Tahoma"/>
              </a:rPr>
              <a:t>Example: Write a program that prompts the user for numbers until the user types 0, then outputs their sum. </a:t>
            </a:r>
            <a:r>
              <a:rPr lang="en-US" sz="2200">
                <a:solidFill>
                  <a:schemeClr val="dk1"/>
                </a:solidFill>
                <a:latin typeface="Tahoma"/>
                <a:ea typeface="Tahoma"/>
                <a:cs typeface="Tahoma"/>
                <a:sym typeface="Tahoma"/>
              </a:rPr>
              <a:t>In this case, 0 is the sentinel value.</a:t>
            </a:r>
            <a:endParaRPr sz="2200">
              <a:solidFill>
                <a:schemeClr val="dk1"/>
              </a:solidFill>
              <a:latin typeface="Tahoma"/>
              <a:ea typeface="Tahoma"/>
              <a:cs typeface="Tahoma"/>
              <a:sym typeface="Tahoma"/>
            </a:endParaRPr>
          </a:p>
          <a:p>
            <a:pPr indent="-246062" lvl="1" marL="639762" rtl="0" algn="l">
              <a:lnSpc>
                <a:spcPct val="80000"/>
              </a:lnSpc>
              <a:spcBef>
                <a:spcPts val="440"/>
              </a:spcBef>
              <a:spcAft>
                <a:spcPts val="0"/>
              </a:spcAft>
              <a:buClr>
                <a:schemeClr val="dk1"/>
              </a:buClr>
              <a:buSzPct val="100000"/>
              <a:buFont typeface="Tahoma"/>
              <a:buNone/>
            </a:pPr>
            <a:r>
              <a:t/>
            </a:r>
            <a:endParaRPr sz="2200">
              <a:solidFill>
                <a:schemeClr val="dk1"/>
              </a:solidFill>
              <a:latin typeface="Tahoma"/>
              <a:ea typeface="Tahoma"/>
              <a:cs typeface="Tahoma"/>
              <a:sym typeface="Tahoma"/>
            </a:endParaRPr>
          </a:p>
          <a:p>
            <a:pPr indent="-246062" lvl="1" marL="639762" rtl="0" algn="l">
              <a:lnSpc>
                <a:spcPct val="80000"/>
              </a:lnSpc>
              <a:spcBef>
                <a:spcPts val="440"/>
              </a:spcBef>
              <a:spcAft>
                <a:spcPts val="0"/>
              </a:spcAft>
              <a:buClr>
                <a:schemeClr val="dk1"/>
              </a:buClr>
              <a:buSzPct val="100000"/>
              <a:buFont typeface="Tahoma"/>
              <a:buNone/>
            </a:pPr>
            <a:r>
              <a:rPr lang="en-US" sz="2200">
                <a:solidFill>
                  <a:schemeClr val="dk1"/>
                </a:solidFill>
                <a:latin typeface="Tahoma"/>
                <a:ea typeface="Tahoma"/>
                <a:cs typeface="Tahoma"/>
                <a:sym typeface="Tahoma"/>
              </a:rPr>
              <a:t>	</a:t>
            </a:r>
            <a:r>
              <a:rPr lang="en-US" sz="2200">
                <a:solidFill>
                  <a:schemeClr val="dk1"/>
                </a:solidFill>
                <a:latin typeface="Courier New"/>
                <a:ea typeface="Courier New"/>
                <a:cs typeface="Courier New"/>
                <a:sym typeface="Courier New"/>
              </a:rPr>
              <a:t>Enter a number (0 to quit): </a:t>
            </a:r>
            <a:r>
              <a:rPr b="1" lang="en-US" sz="2200" u="sng">
                <a:solidFill>
                  <a:schemeClr val="dk1"/>
                </a:solidFill>
                <a:latin typeface="Courier New"/>
                <a:ea typeface="Courier New"/>
                <a:cs typeface="Courier New"/>
                <a:sym typeface="Courier New"/>
              </a:rPr>
              <a:t>10</a:t>
            </a:r>
            <a:endParaRPr sz="2200">
              <a:solidFill>
                <a:schemeClr val="dk1"/>
              </a:solidFill>
              <a:latin typeface="Tahoma"/>
              <a:ea typeface="Tahoma"/>
              <a:cs typeface="Tahoma"/>
              <a:sym typeface="Tahoma"/>
            </a:endParaRPr>
          </a:p>
          <a:p>
            <a:pPr indent="-246062" lvl="1" marL="639762" rtl="0" algn="l">
              <a:lnSpc>
                <a:spcPct val="8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Enter a number (0 to quit): </a:t>
            </a:r>
            <a:r>
              <a:rPr b="1" lang="en-US" sz="2200" u="sng">
                <a:solidFill>
                  <a:schemeClr val="dk1"/>
                </a:solidFill>
                <a:latin typeface="Courier New"/>
                <a:ea typeface="Courier New"/>
                <a:cs typeface="Courier New"/>
                <a:sym typeface="Courier New"/>
              </a:rPr>
              <a:t>20</a:t>
            </a:r>
            <a:endParaRPr sz="2200">
              <a:solidFill>
                <a:schemeClr val="dk1"/>
              </a:solidFill>
              <a:latin typeface="Tahoma"/>
              <a:ea typeface="Tahoma"/>
              <a:cs typeface="Tahoma"/>
              <a:sym typeface="Tahoma"/>
            </a:endParaRPr>
          </a:p>
          <a:p>
            <a:pPr indent="-246062" lvl="1" marL="639762" rtl="0" algn="l">
              <a:lnSpc>
                <a:spcPct val="8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Enter a number (0 to quit): </a:t>
            </a:r>
            <a:r>
              <a:rPr b="1" lang="en-US" sz="2200" u="sng">
                <a:solidFill>
                  <a:schemeClr val="dk1"/>
                </a:solidFill>
                <a:latin typeface="Courier New"/>
                <a:ea typeface="Courier New"/>
                <a:cs typeface="Courier New"/>
                <a:sym typeface="Courier New"/>
              </a:rPr>
              <a:t>30</a:t>
            </a:r>
            <a:endParaRPr sz="2200">
              <a:solidFill>
                <a:schemeClr val="dk1"/>
              </a:solidFill>
              <a:latin typeface="Tahoma"/>
              <a:ea typeface="Tahoma"/>
              <a:cs typeface="Tahoma"/>
              <a:sym typeface="Tahoma"/>
            </a:endParaRPr>
          </a:p>
          <a:p>
            <a:pPr indent="-246062" lvl="1" marL="639762" rtl="0" algn="l">
              <a:lnSpc>
                <a:spcPct val="8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Enter a number (0 to quit): </a:t>
            </a:r>
            <a:r>
              <a:rPr b="1" lang="en-US" sz="2200" u="sng">
                <a:solidFill>
                  <a:schemeClr val="dk1"/>
                </a:solidFill>
                <a:latin typeface="Courier New"/>
                <a:ea typeface="Courier New"/>
                <a:cs typeface="Courier New"/>
                <a:sym typeface="Courier New"/>
              </a:rPr>
              <a:t>0</a:t>
            </a:r>
            <a:endParaRPr sz="2200">
              <a:solidFill>
                <a:schemeClr val="dk1"/>
              </a:solidFill>
              <a:latin typeface="Tahoma"/>
              <a:ea typeface="Tahoma"/>
              <a:cs typeface="Tahoma"/>
              <a:sym typeface="Tahoma"/>
            </a:endParaRPr>
          </a:p>
          <a:p>
            <a:pPr indent="-246062" lvl="1" marL="639762" rtl="0" algn="l">
              <a:lnSpc>
                <a:spcPct val="8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The sum is 60</a:t>
            </a:r>
            <a:endParaRPr/>
          </a:p>
        </p:txBody>
      </p:sp>
      <p:sp>
        <p:nvSpPr>
          <p:cNvPr id="278" name="Google Shape;27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79" name="Google Shape;279;p48"/>
          <p:cNvPicPr preferRelativeResize="0"/>
          <p:nvPr/>
        </p:nvPicPr>
        <p:blipFill>
          <a:blip r:embed="rId3">
            <a:alphaModFix/>
          </a:blip>
          <a:stretch>
            <a:fillRect/>
          </a:stretch>
        </p:blipFill>
        <p:spPr>
          <a:xfrm>
            <a:off x="256288" y="1436038"/>
            <a:ext cx="2466975" cy="1857375"/>
          </a:xfrm>
          <a:prstGeom prst="rect">
            <a:avLst/>
          </a:prstGeom>
          <a:noFill/>
          <a:ln>
            <a:noFill/>
          </a:ln>
        </p:spPr>
      </p:pic>
      <p:sp>
        <p:nvSpPr>
          <p:cNvPr id="280" name="Google Shape;280;p48"/>
          <p:cNvSpPr txBox="1"/>
          <p:nvPr/>
        </p:nvSpPr>
        <p:spPr>
          <a:xfrm>
            <a:off x="240888" y="3293425"/>
            <a:ext cx="2497800" cy="10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Another type of sentinel - a soldier or guard whose job is to stand and keep watch.</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idx="1" type="body"/>
          </p:nvPr>
        </p:nvSpPr>
        <p:spPr>
          <a:xfrm>
            <a:off x="2431225" y="1683525"/>
            <a:ext cx="6171300" cy="2458200"/>
          </a:xfrm>
          <a:prstGeom prst="rect">
            <a:avLst/>
          </a:prstGeom>
        </p:spPr>
        <p:txBody>
          <a:bodyPr anchorCtr="0" anchor="t" bIns="45700" lIns="91425" spcFirstLastPara="1" rIns="91425" wrap="square" tIns="45700">
            <a:normAutofit fontScale="70000" lnSpcReduction="20000"/>
          </a:bodyPr>
          <a:lstStyle/>
          <a:p>
            <a:pPr indent="0" lvl="0" marL="0" rtl="0" algn="l">
              <a:spcBef>
                <a:spcPts val="360"/>
              </a:spcBef>
              <a:spcAft>
                <a:spcPts val="0"/>
              </a:spcAft>
              <a:buClr>
                <a:schemeClr val="dk1"/>
              </a:buClr>
              <a:buSzPct val="34375"/>
              <a:buFont typeface="Arial"/>
              <a:buNone/>
            </a:pPr>
            <a:r>
              <a:rPr lang="en-US"/>
              <a:t>Trouble with the sentinel</a:t>
            </a:r>
            <a:endParaRPr/>
          </a:p>
          <a:p>
            <a:pPr indent="0" lvl="0" marL="0" rtl="0" algn="l">
              <a:spcBef>
                <a:spcPts val="360"/>
              </a:spcBef>
              <a:spcAft>
                <a:spcPts val="0"/>
              </a:spcAft>
              <a:buNone/>
            </a:pPr>
            <a:r>
              <a:rPr lang="en-US"/>
              <a:t>demo3a()</a:t>
            </a:r>
            <a:endParaRPr/>
          </a:p>
          <a:p>
            <a:pPr indent="0" lvl="0" marL="0" rtl="0" algn="l">
              <a:spcBef>
                <a:spcPts val="360"/>
              </a:spcBef>
              <a:spcAft>
                <a:spcPts val="0"/>
              </a:spcAft>
              <a:buNone/>
            </a:pPr>
            <a:r>
              <a:rPr lang="en-US"/>
              <a:t>See next slide.</a:t>
            </a:r>
            <a:endParaRPr/>
          </a:p>
          <a:p>
            <a:pPr indent="0" lvl="0" marL="0" rtl="0" algn="l">
              <a:spcBef>
                <a:spcPts val="360"/>
              </a:spcBef>
              <a:spcAft>
                <a:spcPts val="0"/>
              </a:spcAft>
              <a:buNone/>
            </a:pPr>
            <a:r>
              <a:rPr lang="en-US"/>
              <a:t>demo3B()</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87" name="Google Shape;287;p49"/>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0"/>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The Problem</a:t>
            </a:r>
            <a:endParaRPr/>
          </a:p>
        </p:txBody>
      </p:sp>
      <p:sp>
        <p:nvSpPr>
          <p:cNvPr id="294" name="Google Shape;294;p50"/>
          <p:cNvSpPr txBox="1"/>
          <p:nvPr>
            <p:ph idx="1" type="body"/>
          </p:nvPr>
        </p:nvSpPr>
        <p:spPr>
          <a:xfrm>
            <a:off x="457200" y="1197150"/>
            <a:ext cx="8229600" cy="3489300"/>
          </a:xfrm>
          <a:prstGeom prst="rect">
            <a:avLst/>
          </a:prstGeom>
        </p:spPr>
        <p:txBody>
          <a:bodyPr anchorCtr="0" anchor="t" bIns="45700" lIns="91425" spcFirstLastPara="1" rIns="91425" wrap="square" tIns="45700">
            <a:normAutofit lnSpcReduction="20000"/>
          </a:bodyPr>
          <a:lstStyle/>
          <a:p>
            <a:pPr indent="0" lvl="0" marL="0" rtl="0" algn="l">
              <a:spcBef>
                <a:spcPts val="0"/>
              </a:spcBef>
              <a:spcAft>
                <a:spcPts val="0"/>
              </a:spcAft>
              <a:buNone/>
            </a:pPr>
            <a:r>
              <a:rPr lang="en-US" sz="2400">
                <a:solidFill>
                  <a:schemeClr val="dk1"/>
                </a:solidFill>
                <a:latin typeface="Arial"/>
                <a:ea typeface="Arial"/>
                <a:cs typeface="Arial"/>
                <a:sym typeface="Arial"/>
              </a:rPr>
              <a:t>Our code uses a pattern like this:</a:t>
            </a:r>
            <a:endParaRPr sz="2400">
              <a:solidFill>
                <a:schemeClr val="dk1"/>
              </a:solidFill>
              <a:latin typeface="Arial"/>
              <a:ea typeface="Arial"/>
              <a:cs typeface="Arial"/>
              <a:sym typeface="Arial"/>
            </a:endParaRPr>
          </a:p>
          <a:p>
            <a:pPr indent="-279400" lvl="1" marL="625475" rtl="0" algn="l">
              <a:lnSpc>
                <a:spcPct val="90000"/>
              </a:lnSpc>
              <a:spcBef>
                <a:spcPts val="440"/>
              </a:spcBef>
              <a:spcAft>
                <a:spcPts val="0"/>
              </a:spcAft>
              <a:buClr>
                <a:schemeClr val="dk1"/>
              </a:buClr>
              <a:buSzPts val="2200"/>
              <a:buFont typeface="Tahoma"/>
              <a:buNone/>
            </a:pPr>
            <a:r>
              <a:rPr lang="en-US" sz="2200">
                <a:solidFill>
                  <a:schemeClr val="dk1"/>
                </a:solidFill>
                <a:latin typeface="Courier New"/>
                <a:ea typeface="Courier New"/>
                <a:cs typeface="Courier New"/>
                <a:sym typeface="Courier New"/>
              </a:rPr>
              <a:t>sum = 0</a:t>
            </a:r>
            <a:endParaRPr sz="22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Tahoma"/>
              <a:buNone/>
            </a:pPr>
            <a:r>
              <a:rPr lang="en-US" sz="2200">
                <a:solidFill>
                  <a:schemeClr val="dk1"/>
                </a:solidFill>
                <a:latin typeface="Courier New"/>
                <a:ea typeface="Courier New"/>
                <a:cs typeface="Courier New"/>
                <a:sym typeface="Courier New"/>
              </a:rPr>
              <a:t>while (input is not the sentinel) {</a:t>
            </a:r>
            <a:endParaRPr sz="22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Tahoma"/>
              <a:buNone/>
            </a:pPr>
            <a:r>
              <a:rPr lang="en-US" sz="2200">
                <a:solidFill>
                  <a:schemeClr val="dk1"/>
                </a:solidFill>
                <a:latin typeface="Courier New"/>
                <a:ea typeface="Courier New"/>
                <a:cs typeface="Courier New"/>
                <a:sym typeface="Courier New"/>
              </a:rPr>
              <a:t>    prompt for input; read input</a:t>
            </a:r>
            <a:endParaRPr sz="22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Tahoma"/>
              <a:buNone/>
            </a:pPr>
            <a:r>
              <a:rPr lang="en-US" sz="2200">
                <a:solidFill>
                  <a:schemeClr val="dk1"/>
                </a:solidFill>
                <a:latin typeface="Courier New"/>
                <a:ea typeface="Courier New"/>
                <a:cs typeface="Courier New"/>
                <a:sym typeface="Courier New"/>
              </a:rPr>
              <a:t>    add input to the sum</a:t>
            </a:r>
            <a:endParaRPr sz="22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Tahoma"/>
              <a:buNone/>
            </a:pPr>
            <a:r>
              <a:rPr lang="en-US" sz="2200">
                <a:solidFill>
                  <a:schemeClr val="dk1"/>
                </a:solidFill>
                <a:latin typeface="Courier New"/>
                <a:ea typeface="Courier New"/>
                <a:cs typeface="Courier New"/>
                <a:sym typeface="Courier New"/>
              </a:rPr>
              <a:t>}</a:t>
            </a:r>
            <a:endParaRPr sz="2200">
              <a:solidFill>
                <a:schemeClr val="dk1"/>
              </a:solidFill>
              <a:latin typeface="Courier New"/>
              <a:ea typeface="Courier New"/>
              <a:cs typeface="Courier New"/>
              <a:sym typeface="Courier New"/>
            </a:endParaRPr>
          </a:p>
          <a:p>
            <a:pPr indent="-279400" lvl="1" marL="625475" rtl="0" algn="l">
              <a:spcBef>
                <a:spcPts val="400"/>
              </a:spcBef>
              <a:spcAft>
                <a:spcPts val="0"/>
              </a:spcAft>
              <a:buClr>
                <a:schemeClr val="dk1"/>
              </a:buClr>
              <a:buSzPts val="2000"/>
              <a:buFont typeface="Tahoma"/>
              <a:buNone/>
            </a:pPr>
            <a:r>
              <a:t/>
            </a:r>
            <a:endParaRPr i="1" sz="2000">
              <a:solidFill>
                <a:schemeClr val="dk1"/>
              </a:solidFill>
              <a:latin typeface="Tahoma"/>
              <a:ea typeface="Tahoma"/>
              <a:cs typeface="Tahoma"/>
              <a:sym typeface="Tahoma"/>
            </a:endParaRPr>
          </a:p>
          <a:p>
            <a:pPr indent="0" lvl="0" marL="0" rtl="0" algn="l">
              <a:spcBef>
                <a:spcPts val="480"/>
              </a:spcBef>
              <a:spcAft>
                <a:spcPts val="0"/>
              </a:spcAft>
              <a:buNone/>
            </a:pPr>
            <a:r>
              <a:rPr lang="en-US" sz="2400">
                <a:solidFill>
                  <a:schemeClr val="dk1"/>
                </a:solidFill>
                <a:latin typeface="Arial"/>
                <a:ea typeface="Arial"/>
                <a:cs typeface="Arial"/>
                <a:sym typeface="Arial"/>
              </a:rPr>
              <a:t>On the last pass, the sentinel -1 is added to the sum:</a:t>
            </a:r>
            <a:endParaRPr sz="2400">
              <a:solidFill>
                <a:schemeClr val="dk1"/>
              </a:solidFill>
              <a:latin typeface="Arial"/>
              <a:ea typeface="Arial"/>
              <a:cs typeface="Arial"/>
              <a:sym typeface="Arial"/>
            </a:endParaRPr>
          </a:p>
          <a:p>
            <a:pPr indent="-279400" lvl="1" marL="625475" rtl="0" algn="l">
              <a:spcBef>
                <a:spcPts val="440"/>
              </a:spcBef>
              <a:spcAft>
                <a:spcPts val="0"/>
              </a:spcAft>
              <a:buClr>
                <a:schemeClr val="dk1"/>
              </a:buClr>
              <a:buSzPts val="2200"/>
              <a:buFont typeface="Tahoma"/>
              <a:buNone/>
            </a:pPr>
            <a:r>
              <a:rPr lang="en-US" sz="2200">
                <a:solidFill>
                  <a:schemeClr val="dk1"/>
                </a:solidFill>
                <a:latin typeface="Courier New"/>
                <a:ea typeface="Courier New"/>
                <a:cs typeface="Courier New"/>
                <a:sym typeface="Courier New"/>
              </a:rPr>
              <a:t>    prompt for input; read input (-1)</a:t>
            </a:r>
            <a:endParaRPr sz="2200">
              <a:solidFill>
                <a:schemeClr val="dk1"/>
              </a:solidFill>
              <a:latin typeface="Courier New"/>
              <a:ea typeface="Courier New"/>
              <a:cs typeface="Courier New"/>
              <a:sym typeface="Courier New"/>
            </a:endParaRPr>
          </a:p>
          <a:p>
            <a:pPr indent="-279400" lvl="1" marL="625475" rtl="0" algn="l">
              <a:spcBef>
                <a:spcPts val="440"/>
              </a:spcBef>
              <a:spcAft>
                <a:spcPts val="0"/>
              </a:spcAft>
              <a:buClr>
                <a:srgbClr val="A50021"/>
              </a:buClr>
              <a:buSzPts val="2200"/>
              <a:buFont typeface="Tahoma"/>
              <a:buNone/>
            </a:pPr>
            <a:r>
              <a:rPr lang="en-US" sz="2200">
                <a:solidFill>
                  <a:srgbClr val="A50021"/>
                </a:solidFill>
                <a:latin typeface="Courier New"/>
                <a:ea typeface="Courier New"/>
                <a:cs typeface="Courier New"/>
                <a:sym typeface="Courier New"/>
              </a:rPr>
              <a:t>    add input (-1) to the sum</a:t>
            </a:r>
            <a:endParaRPr>
              <a:latin typeface="Courier New"/>
              <a:ea typeface="Courier New"/>
              <a:cs typeface="Courier New"/>
              <a:sym typeface="Courier New"/>
            </a:endParaRPr>
          </a:p>
        </p:txBody>
      </p:sp>
      <p:sp>
        <p:nvSpPr>
          <p:cNvPr id="295" name="Google Shape;295;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1"/>
          <p:cNvSpPr txBox="1"/>
          <p:nvPr>
            <p:ph type="title"/>
          </p:nvPr>
        </p:nvSpPr>
        <p:spPr>
          <a:xfrm>
            <a:off x="388275" y="522526"/>
            <a:ext cx="8229600" cy="533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Solution</a:t>
            </a:r>
            <a:endParaRPr/>
          </a:p>
        </p:txBody>
      </p:sp>
      <p:pic>
        <p:nvPicPr>
          <p:cNvPr id="302" name="Google Shape;302;p51"/>
          <p:cNvPicPr preferRelativeResize="0"/>
          <p:nvPr/>
        </p:nvPicPr>
        <p:blipFill>
          <a:blip r:embed="rId3">
            <a:alphaModFix/>
          </a:blip>
          <a:stretch>
            <a:fillRect/>
          </a:stretch>
        </p:blipFill>
        <p:spPr>
          <a:xfrm>
            <a:off x="230700" y="1314538"/>
            <a:ext cx="8431251" cy="2514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txBox="1"/>
          <p:nvPr>
            <p:ph idx="1" type="body"/>
          </p:nvPr>
        </p:nvSpPr>
        <p:spPr>
          <a:xfrm>
            <a:off x="2431225" y="1683525"/>
            <a:ext cx="6171300" cy="2458200"/>
          </a:xfrm>
          <a:prstGeom prst="rect">
            <a:avLst/>
          </a:prstGeom>
        </p:spPr>
        <p:txBody>
          <a:bodyPr anchorCtr="0" anchor="t" bIns="45700" lIns="91425" spcFirstLastPara="1" rIns="91425" wrap="square" tIns="45700">
            <a:normAutofit fontScale="85000" lnSpcReduction="20000"/>
          </a:bodyPr>
          <a:lstStyle/>
          <a:p>
            <a:pPr indent="0" lvl="0" marL="0" rtl="0" algn="l">
              <a:spcBef>
                <a:spcPts val="360"/>
              </a:spcBef>
              <a:spcAft>
                <a:spcPts val="0"/>
              </a:spcAft>
              <a:buNone/>
            </a:pPr>
            <a:r>
              <a:rPr lang="en-US"/>
              <a:t>Another indefinite loop option</a:t>
            </a:r>
            <a:endParaRPr/>
          </a:p>
          <a:p>
            <a:pPr indent="0" lvl="0" marL="0" rtl="0" algn="l">
              <a:spcBef>
                <a:spcPts val="360"/>
              </a:spcBef>
              <a:spcAft>
                <a:spcPts val="0"/>
              </a:spcAft>
              <a:buNone/>
            </a:pPr>
            <a:r>
              <a:rPr lang="en-US"/>
              <a:t>demo4()</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309" name="Google Shape;309;p52"/>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Do While Loop</a:t>
            </a:r>
            <a:endParaRPr/>
          </a:p>
        </p:txBody>
      </p:sp>
      <p:sp>
        <p:nvSpPr>
          <p:cNvPr id="316" name="Google Shape;316;p53"/>
          <p:cNvSpPr txBox="1"/>
          <p:nvPr>
            <p:ph idx="1" type="body"/>
          </p:nvPr>
        </p:nvSpPr>
        <p:spPr>
          <a:xfrm>
            <a:off x="113700" y="1161925"/>
            <a:ext cx="8229600" cy="3489300"/>
          </a:xfrm>
          <a:prstGeom prst="rect">
            <a:avLst/>
          </a:prstGeom>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None/>
            </a:pPr>
            <a:r>
              <a:rPr lang="en-US" sz="2400">
                <a:solidFill>
                  <a:schemeClr val="dk1"/>
                </a:solidFill>
                <a:latin typeface="Courier New"/>
                <a:ea typeface="Courier New"/>
                <a:cs typeface="Courier New"/>
                <a:sym typeface="Courier New"/>
              </a:rPr>
              <a:t>do/while</a:t>
            </a:r>
            <a:r>
              <a:rPr lang="en-US" sz="2400">
                <a:solidFill>
                  <a:schemeClr val="dk1"/>
                </a:solidFill>
                <a:latin typeface="Tahoma"/>
                <a:ea typeface="Tahoma"/>
                <a:cs typeface="Tahoma"/>
                <a:sym typeface="Tahoma"/>
              </a:rPr>
              <a:t> </a:t>
            </a:r>
            <a:r>
              <a:rPr lang="en-US" sz="2400">
                <a:solidFill>
                  <a:schemeClr val="dk1"/>
                </a:solidFill>
                <a:latin typeface="Arial"/>
                <a:ea typeface="Arial"/>
                <a:cs typeface="Arial"/>
                <a:sym typeface="Arial"/>
              </a:rPr>
              <a:t>loop: </a:t>
            </a:r>
            <a:r>
              <a:rPr lang="en-US" sz="2200">
                <a:solidFill>
                  <a:schemeClr val="dk1"/>
                </a:solidFill>
                <a:latin typeface="Arial"/>
                <a:ea typeface="Arial"/>
                <a:cs typeface="Arial"/>
                <a:sym typeface="Arial"/>
              </a:rPr>
              <a:t>Performs its test at the </a:t>
            </a:r>
            <a:r>
              <a:rPr i="1" lang="en-US" sz="2200">
                <a:solidFill>
                  <a:schemeClr val="dk1"/>
                </a:solidFill>
                <a:latin typeface="Arial"/>
                <a:ea typeface="Arial"/>
                <a:cs typeface="Arial"/>
                <a:sym typeface="Arial"/>
              </a:rPr>
              <a:t>end</a:t>
            </a:r>
            <a:r>
              <a:rPr lang="en-US" sz="2200">
                <a:solidFill>
                  <a:schemeClr val="dk1"/>
                </a:solidFill>
                <a:latin typeface="Arial"/>
                <a:ea typeface="Arial"/>
                <a:cs typeface="Arial"/>
                <a:sym typeface="Arial"/>
              </a:rPr>
              <a:t> of each repetition.</a:t>
            </a:r>
            <a:endParaRPr sz="2400">
              <a:solidFill>
                <a:schemeClr val="dk1"/>
              </a:solidFill>
              <a:latin typeface="Arial"/>
              <a:ea typeface="Arial"/>
              <a:cs typeface="Arial"/>
              <a:sym typeface="Arial"/>
            </a:endParaRPr>
          </a:p>
          <a:p>
            <a:pPr indent="-235584" lvl="1" marL="639762" rtl="0" algn="l">
              <a:lnSpc>
                <a:spcPct val="110000"/>
              </a:lnSpc>
              <a:spcBef>
                <a:spcPts val="440"/>
              </a:spcBef>
              <a:spcAft>
                <a:spcPts val="0"/>
              </a:spcAft>
              <a:buClr>
                <a:schemeClr val="dk1"/>
              </a:buClr>
              <a:buSzPct val="100000"/>
              <a:buFont typeface="Tahoma"/>
              <a:buChar char="–"/>
            </a:pPr>
            <a:r>
              <a:rPr lang="en-US" sz="2200">
                <a:solidFill>
                  <a:schemeClr val="dk1"/>
                </a:solidFill>
                <a:latin typeface="Arial"/>
                <a:ea typeface="Arial"/>
                <a:cs typeface="Arial"/>
                <a:sym typeface="Arial"/>
              </a:rPr>
              <a:t>Guarantees that the loop's {} body will run at least once.</a:t>
            </a:r>
            <a:endParaRPr sz="2200">
              <a:solidFill>
                <a:schemeClr val="dk1"/>
              </a:solidFill>
              <a:latin typeface="Arial"/>
              <a:ea typeface="Arial"/>
              <a:cs typeface="Arial"/>
              <a:sym typeface="Arial"/>
            </a:endParaRPr>
          </a:p>
          <a:p>
            <a:pPr indent="-246062" lvl="1" marL="639762" rtl="0" algn="l">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do {</a:t>
            </a:r>
            <a:endParaRPr sz="2200">
              <a:solidFill>
                <a:schemeClr val="dk1"/>
              </a:solidFill>
              <a:latin typeface="Tahoma"/>
              <a:ea typeface="Tahoma"/>
              <a:cs typeface="Tahoma"/>
              <a:sym typeface="Tahoma"/>
            </a:endParaRPr>
          </a:p>
          <a:p>
            <a:pPr indent="-246062" lvl="1" marL="639762" rtl="0" algn="l">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a:t>
            </a:r>
            <a:r>
              <a:rPr lang="en-US" sz="2200">
                <a:solidFill>
                  <a:schemeClr val="dk1"/>
                </a:solidFill>
                <a:latin typeface="Tahoma"/>
                <a:ea typeface="Tahoma"/>
                <a:cs typeface="Tahoma"/>
                <a:sym typeface="Tahoma"/>
              </a:rPr>
              <a:t>statement(s)</a:t>
            </a:r>
            <a:r>
              <a:rPr lang="en-US" sz="2200">
                <a:solidFill>
                  <a:schemeClr val="dk1"/>
                </a:solidFill>
                <a:latin typeface="Courier New"/>
                <a:ea typeface="Courier New"/>
                <a:cs typeface="Courier New"/>
                <a:sym typeface="Courier New"/>
              </a:rPr>
              <a:t>;</a:t>
            </a:r>
            <a:endParaRPr sz="2200">
              <a:solidFill>
                <a:schemeClr val="dk1"/>
              </a:solidFill>
              <a:latin typeface="Tahoma"/>
              <a:ea typeface="Tahoma"/>
              <a:cs typeface="Tahoma"/>
              <a:sym typeface="Tahoma"/>
            </a:endParaRPr>
          </a:p>
          <a:p>
            <a:pPr indent="-246062" lvl="1" marL="639762" rtl="0" algn="l">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 while (</a:t>
            </a:r>
            <a:r>
              <a:rPr lang="en-US" sz="2200">
                <a:solidFill>
                  <a:schemeClr val="dk1"/>
                </a:solidFill>
                <a:latin typeface="Tahoma"/>
                <a:ea typeface="Tahoma"/>
                <a:cs typeface="Tahoma"/>
                <a:sym typeface="Tahoma"/>
              </a:rPr>
              <a:t>test</a:t>
            </a:r>
            <a:r>
              <a:rPr lang="en-US" sz="2200">
                <a:solidFill>
                  <a:schemeClr val="dk1"/>
                </a:solidFill>
                <a:latin typeface="Courier New"/>
                <a:ea typeface="Courier New"/>
                <a:cs typeface="Courier New"/>
                <a:sym typeface="Courier New"/>
              </a:rPr>
              <a:t>);</a:t>
            </a:r>
            <a:endParaRPr sz="2200">
              <a:solidFill>
                <a:schemeClr val="dk1"/>
              </a:solidFill>
              <a:latin typeface="Courier New"/>
              <a:ea typeface="Courier New"/>
              <a:cs typeface="Courier New"/>
              <a:sym typeface="Courier New"/>
            </a:endParaRPr>
          </a:p>
          <a:p>
            <a:pPr indent="-246062" lvl="1" marL="639762" rtl="0" algn="l">
              <a:lnSpc>
                <a:spcPct val="80000"/>
              </a:lnSpc>
              <a:spcBef>
                <a:spcPts val="400"/>
              </a:spcBef>
              <a:spcAft>
                <a:spcPts val="0"/>
              </a:spcAft>
              <a:buClr>
                <a:srgbClr val="008080"/>
              </a:buClr>
              <a:buSzPct val="100000"/>
              <a:buFont typeface="Courier New"/>
              <a:buNone/>
            </a:pPr>
            <a:r>
              <a:rPr b="1" lang="en-US" sz="2000">
                <a:solidFill>
                  <a:srgbClr val="008080"/>
                </a:solidFill>
                <a:latin typeface="Courier New"/>
                <a:ea typeface="Courier New"/>
                <a:cs typeface="Courier New"/>
                <a:sym typeface="Courier New"/>
              </a:rPr>
              <a:t>	// Example: prompt until correct password is typed</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String phrase;</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do {</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System.out.print("Type your password: ");</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phrase = console.next();</a:t>
            </a:r>
            <a:endParaRPr sz="2200">
              <a:solidFill>
                <a:schemeClr val="dk1"/>
              </a:solidFill>
              <a:latin typeface="Tahoma"/>
              <a:ea typeface="Tahoma"/>
              <a:cs typeface="Tahoma"/>
              <a:sym typeface="Tahoma"/>
            </a:endParaRPr>
          </a:p>
          <a:p>
            <a:pPr indent="-246062" lvl="1" marL="639762"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 while (!phrase.equals("abracadabra"));</a:t>
            </a:r>
            <a:endParaRPr/>
          </a:p>
        </p:txBody>
      </p:sp>
      <p:sp>
        <p:nvSpPr>
          <p:cNvPr id="317" name="Google Shape;317;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descr="do_while" id="318" name="Google Shape;318;p53"/>
          <p:cNvPicPr preferRelativeResize="0"/>
          <p:nvPr/>
        </p:nvPicPr>
        <p:blipFill rotWithShape="1">
          <a:blip r:embed="rId3">
            <a:alphaModFix/>
          </a:blip>
          <a:srcRect b="0" l="0" r="0" t="0"/>
          <a:stretch/>
        </p:blipFill>
        <p:spPr>
          <a:xfrm>
            <a:off x="7465425" y="463955"/>
            <a:ext cx="1640050" cy="2200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cxnSp>
        <p:nvCxnSpPr>
          <p:cNvPr id="178" name="Google Shape;178;p36"/>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79" name="Google Shape;179;p36"/>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rtl="0" algn="l">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GDC 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80" name="Google Shape;180;p36"/>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t/>
            </a:r>
            <a:endParaRPr b="1" sz="4000">
              <a:solidFill>
                <a:srgbClr val="BF57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5.1 The While Loop</a:t>
            </a:r>
            <a:endParaRPr b="1" sz="2400">
              <a:solidFill>
                <a:srgbClr val="BF57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5.2 The Fencepost Problem</a:t>
            </a:r>
            <a:endParaRPr b="1" sz="2400">
              <a:solidFill>
                <a:srgbClr val="BF5700"/>
              </a:solidFill>
              <a:latin typeface="Arial Black"/>
              <a:ea typeface="Arial Black"/>
              <a:cs typeface="Arial Black"/>
              <a:sym typeface="Arial Black"/>
            </a:endParaRPr>
          </a:p>
        </p:txBody>
      </p:sp>
      <p:pic>
        <p:nvPicPr>
          <p:cNvPr id="181" name="Google Shape;181;p36"/>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82" name="Google Shape;182;p36"/>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25" name="Google Shape;325;p54"/>
          <p:cNvSpPr txBox="1"/>
          <p:nvPr/>
        </p:nvSpPr>
        <p:spPr>
          <a:xfrm>
            <a:off x="2624425" y="635825"/>
            <a:ext cx="5426700" cy="37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Write a method called rollDice() that uses Math.random() to simulate rolling two die and print the result of the roll. It will continue to roll the die and print until the sum of the two die equals 7. Then, it prints the number of tries it took to get the sum of 7. Use a Do While loop. Example output:</a:t>
            </a:r>
            <a:endParaRPr sz="2000">
              <a:latin typeface="Calibri"/>
              <a:ea typeface="Calibri"/>
              <a:cs typeface="Calibri"/>
              <a:sym typeface="Calibri"/>
            </a:endParaRPr>
          </a:p>
        </p:txBody>
      </p:sp>
      <p:sp>
        <p:nvSpPr>
          <p:cNvPr id="326" name="Google Shape;326;p54"/>
          <p:cNvSpPr/>
          <p:nvPr/>
        </p:nvSpPr>
        <p:spPr>
          <a:xfrm>
            <a:off x="533625" y="1467525"/>
            <a:ext cx="1566300" cy="14535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In-Class Practice</a:t>
            </a:r>
            <a:endParaRPr b="1" sz="1800">
              <a:solidFill>
                <a:srgbClr val="FFFFFF"/>
              </a:solidFill>
            </a:endParaRPr>
          </a:p>
        </p:txBody>
      </p:sp>
      <p:pic>
        <p:nvPicPr>
          <p:cNvPr id="327" name="Google Shape;327;p54"/>
          <p:cNvPicPr preferRelativeResize="0"/>
          <p:nvPr/>
        </p:nvPicPr>
        <p:blipFill rotWithShape="1">
          <a:blip r:embed="rId3">
            <a:alphaModFix/>
          </a:blip>
          <a:srcRect b="0" l="0" r="0" t="3157"/>
          <a:stretch/>
        </p:blipFill>
        <p:spPr>
          <a:xfrm>
            <a:off x="3488250" y="2921025"/>
            <a:ext cx="3072300" cy="1914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5"/>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334" name="Google Shape;334;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35" name="Google Shape;335;p55"/>
          <p:cNvPicPr preferRelativeResize="0"/>
          <p:nvPr/>
        </p:nvPicPr>
        <p:blipFill>
          <a:blip r:embed="rId3">
            <a:alphaModFix/>
          </a:blip>
          <a:stretch>
            <a:fillRect/>
          </a:stretch>
        </p:blipFill>
        <p:spPr>
          <a:xfrm>
            <a:off x="457200" y="1156426"/>
            <a:ext cx="8318125" cy="3282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cxnSp>
        <p:nvCxnSpPr>
          <p:cNvPr id="341" name="Google Shape;341;p56"/>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342" name="Google Shape;342;p56"/>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5.2</a:t>
            </a:r>
            <a:r>
              <a:rPr b="1" lang="en-US" sz="4000">
                <a:solidFill>
                  <a:srgbClr val="BF5700"/>
                </a:solidFill>
                <a:latin typeface="Arial Black"/>
                <a:ea typeface="Arial Black"/>
                <a:cs typeface="Arial Black"/>
                <a:sym typeface="Arial Black"/>
              </a:rPr>
              <a:t>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The Fencepost Problem</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388275" y="522526"/>
            <a:ext cx="8229600" cy="533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Fencepost Problem</a:t>
            </a:r>
            <a:endParaRPr/>
          </a:p>
        </p:txBody>
      </p:sp>
      <p:sp>
        <p:nvSpPr>
          <p:cNvPr id="349" name="Google Shape;349;p57"/>
          <p:cNvSpPr txBox="1"/>
          <p:nvPr>
            <p:ph idx="1" type="body"/>
          </p:nvPr>
        </p:nvSpPr>
        <p:spPr>
          <a:xfrm>
            <a:off x="3239175" y="1187250"/>
            <a:ext cx="5447700" cy="3499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I’m going to build a fence </a:t>
            </a:r>
            <a:r>
              <a:rPr lang="en-US"/>
              <a:t>using this loop:</a:t>
            </a:r>
            <a:endParaRPr/>
          </a:p>
          <a:p>
            <a:pPr indent="0" lvl="0" marL="457200" rtl="0" algn="l">
              <a:spcBef>
                <a:spcPts val="360"/>
              </a:spcBef>
              <a:spcAft>
                <a:spcPts val="0"/>
              </a:spcAft>
              <a:buNone/>
            </a:pPr>
            <a:r>
              <a:rPr lang="en-US"/>
              <a:t>while not done</a:t>
            </a:r>
            <a:endParaRPr/>
          </a:p>
          <a:p>
            <a:pPr indent="0" lvl="0" marL="457200" rtl="0" algn="l">
              <a:spcBef>
                <a:spcPts val="360"/>
              </a:spcBef>
              <a:spcAft>
                <a:spcPts val="0"/>
              </a:spcAft>
              <a:buNone/>
            </a:pPr>
            <a:r>
              <a:rPr lang="en-US"/>
              <a:t>	build a post</a:t>
            </a:r>
            <a:endParaRPr/>
          </a:p>
          <a:p>
            <a:pPr indent="0" lvl="0" marL="457200" rtl="0" algn="l">
              <a:spcBef>
                <a:spcPts val="360"/>
              </a:spcBef>
              <a:spcAft>
                <a:spcPts val="0"/>
              </a:spcAft>
              <a:buNone/>
            </a:pPr>
            <a:r>
              <a:rPr lang="en-US"/>
              <a:t>     attach boards across</a:t>
            </a:r>
            <a:endParaRPr/>
          </a:p>
          <a:p>
            <a:pPr indent="0" lvl="0" marL="0" rtl="0" algn="l">
              <a:spcBef>
                <a:spcPts val="360"/>
              </a:spcBef>
              <a:spcAft>
                <a:spcPts val="0"/>
              </a:spcAft>
              <a:buNone/>
            </a:pPr>
            <a:r>
              <a:rPr lang="en-US"/>
              <a:t>last set of boards will fall down</a:t>
            </a:r>
            <a:endParaRPr/>
          </a:p>
        </p:txBody>
      </p:sp>
      <p:pic>
        <p:nvPicPr>
          <p:cNvPr id="350" name="Google Shape;350;p57"/>
          <p:cNvPicPr preferRelativeResize="0"/>
          <p:nvPr/>
        </p:nvPicPr>
        <p:blipFill>
          <a:blip r:embed="rId3">
            <a:alphaModFix/>
          </a:blip>
          <a:stretch>
            <a:fillRect/>
          </a:stretch>
        </p:blipFill>
        <p:spPr>
          <a:xfrm>
            <a:off x="634650" y="1531938"/>
            <a:ext cx="1962150" cy="2333625"/>
          </a:xfrm>
          <a:prstGeom prst="rect">
            <a:avLst/>
          </a:prstGeom>
          <a:noFill/>
          <a:ln>
            <a:noFill/>
          </a:ln>
        </p:spPr>
      </p:pic>
      <p:sp>
        <p:nvSpPr>
          <p:cNvPr id="351" name="Google Shape;351;p57"/>
          <p:cNvSpPr/>
          <p:nvPr/>
        </p:nvSpPr>
        <p:spPr>
          <a:xfrm rot="3523082">
            <a:off x="1904569" y="3391828"/>
            <a:ext cx="1093115" cy="115094"/>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7"/>
          <p:cNvSpPr/>
          <p:nvPr/>
        </p:nvSpPr>
        <p:spPr>
          <a:xfrm rot="2696659">
            <a:off x="2022124" y="3686561"/>
            <a:ext cx="654852" cy="114976"/>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7"/>
          <p:cNvSpPr/>
          <p:nvPr/>
        </p:nvSpPr>
        <p:spPr>
          <a:xfrm rot="2982041">
            <a:off x="1929447" y="3534320"/>
            <a:ext cx="913756" cy="11516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8"/>
          <p:cNvSpPr txBox="1"/>
          <p:nvPr>
            <p:ph type="title"/>
          </p:nvPr>
        </p:nvSpPr>
        <p:spPr>
          <a:xfrm>
            <a:off x="388275" y="522526"/>
            <a:ext cx="8229600" cy="533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Fencepost Fix</a:t>
            </a:r>
            <a:endParaRPr/>
          </a:p>
        </p:txBody>
      </p:sp>
      <p:sp>
        <p:nvSpPr>
          <p:cNvPr id="360" name="Google Shape;360;p58"/>
          <p:cNvSpPr txBox="1"/>
          <p:nvPr>
            <p:ph idx="1" type="body"/>
          </p:nvPr>
        </p:nvSpPr>
        <p:spPr>
          <a:xfrm>
            <a:off x="3239175" y="1187250"/>
            <a:ext cx="5447700" cy="3499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build first post</a:t>
            </a:r>
            <a:endParaRPr/>
          </a:p>
          <a:p>
            <a:pPr indent="0" lvl="0" marL="457200" rtl="0" algn="l">
              <a:spcBef>
                <a:spcPts val="360"/>
              </a:spcBef>
              <a:spcAft>
                <a:spcPts val="0"/>
              </a:spcAft>
              <a:buNone/>
            </a:pPr>
            <a:r>
              <a:rPr lang="en-US"/>
              <a:t>while not done</a:t>
            </a:r>
            <a:endParaRPr/>
          </a:p>
          <a:p>
            <a:pPr indent="0" lvl="0" marL="457200" rtl="0" algn="l">
              <a:spcBef>
                <a:spcPts val="360"/>
              </a:spcBef>
              <a:spcAft>
                <a:spcPts val="0"/>
              </a:spcAft>
              <a:buNone/>
            </a:pPr>
            <a:r>
              <a:rPr lang="en-US"/>
              <a:t>	build a post</a:t>
            </a:r>
            <a:endParaRPr/>
          </a:p>
          <a:p>
            <a:pPr indent="0" lvl="0" marL="457200" rtl="0" algn="l">
              <a:spcBef>
                <a:spcPts val="360"/>
              </a:spcBef>
              <a:spcAft>
                <a:spcPts val="0"/>
              </a:spcAft>
              <a:buNone/>
            </a:pPr>
            <a:r>
              <a:rPr lang="en-US"/>
              <a:t>     attach boards across</a:t>
            </a:r>
            <a:endParaRPr/>
          </a:p>
          <a:p>
            <a:pPr indent="0" lvl="0" marL="0" rtl="0" algn="l">
              <a:spcBef>
                <a:spcPts val="360"/>
              </a:spcBef>
              <a:spcAft>
                <a:spcPts val="0"/>
              </a:spcAft>
              <a:buNone/>
            </a:pPr>
            <a:r>
              <a:t/>
            </a:r>
            <a:endParaRPr/>
          </a:p>
        </p:txBody>
      </p:sp>
      <p:pic>
        <p:nvPicPr>
          <p:cNvPr id="361" name="Google Shape;361;p58"/>
          <p:cNvPicPr preferRelativeResize="0"/>
          <p:nvPr/>
        </p:nvPicPr>
        <p:blipFill>
          <a:blip r:embed="rId3">
            <a:alphaModFix/>
          </a:blip>
          <a:stretch>
            <a:fillRect/>
          </a:stretch>
        </p:blipFill>
        <p:spPr>
          <a:xfrm>
            <a:off x="634650" y="1531938"/>
            <a:ext cx="1962150" cy="2333625"/>
          </a:xfrm>
          <a:prstGeom prst="rect">
            <a:avLst/>
          </a:prstGeom>
          <a:noFill/>
          <a:ln>
            <a:noFill/>
          </a:ln>
        </p:spPr>
      </p:pic>
      <p:sp>
        <p:nvSpPr>
          <p:cNvPr id="362" name="Google Shape;362;p58"/>
          <p:cNvSpPr/>
          <p:nvPr/>
        </p:nvSpPr>
        <p:spPr>
          <a:xfrm rot="3523082">
            <a:off x="1904569" y="3391828"/>
            <a:ext cx="1093115" cy="115094"/>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8"/>
          <p:cNvSpPr/>
          <p:nvPr/>
        </p:nvSpPr>
        <p:spPr>
          <a:xfrm rot="2696659">
            <a:off x="2022124" y="3686561"/>
            <a:ext cx="654852" cy="114976"/>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8"/>
          <p:cNvSpPr/>
          <p:nvPr/>
        </p:nvSpPr>
        <p:spPr>
          <a:xfrm rot="2982041">
            <a:off x="1929447" y="3534320"/>
            <a:ext cx="913756" cy="11516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71" name="Google Shape;371;p59"/>
          <p:cNvSpPr txBox="1"/>
          <p:nvPr/>
        </p:nvSpPr>
        <p:spPr>
          <a:xfrm>
            <a:off x="2388425" y="628900"/>
            <a:ext cx="5260200" cy="3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For this method:</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and method call:</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the output is:</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Rewrite the method to get this output instead:</a:t>
            </a:r>
            <a:endParaRPr sz="2000">
              <a:latin typeface="Calibri"/>
              <a:ea typeface="Calibri"/>
              <a:cs typeface="Calibri"/>
              <a:sym typeface="Calibri"/>
            </a:endParaRPr>
          </a:p>
          <a:p>
            <a:pPr indent="0" lvl="0" marL="0" rtl="0" algn="l">
              <a:spcBef>
                <a:spcPts val="0"/>
              </a:spcBef>
              <a:spcAft>
                <a:spcPts val="0"/>
              </a:spcAft>
              <a:buNone/>
            </a:pPr>
            <a:r>
              <a:t/>
            </a:r>
            <a:endParaRPr sz="2000">
              <a:highlight>
                <a:srgbClr val="FFFF00"/>
              </a:highlight>
              <a:latin typeface="Calibri"/>
              <a:ea typeface="Calibri"/>
              <a:cs typeface="Calibri"/>
              <a:sym typeface="Calibri"/>
            </a:endParaRPr>
          </a:p>
          <a:p>
            <a:pPr indent="0" lvl="0" marL="0" rtl="0" algn="l">
              <a:spcBef>
                <a:spcPts val="0"/>
              </a:spcBef>
              <a:spcAft>
                <a:spcPts val="0"/>
              </a:spcAft>
              <a:buNone/>
            </a:pPr>
            <a:r>
              <a:t/>
            </a:r>
            <a:endParaRPr sz="2000">
              <a:highlight>
                <a:srgbClr val="FFFF00"/>
              </a:highlight>
              <a:latin typeface="Calibri"/>
              <a:ea typeface="Calibri"/>
              <a:cs typeface="Calibri"/>
              <a:sym typeface="Calibri"/>
            </a:endParaRPr>
          </a:p>
          <a:p>
            <a:pPr indent="0" lvl="0" marL="0" rtl="0" algn="l">
              <a:spcBef>
                <a:spcPts val="0"/>
              </a:spcBef>
              <a:spcAft>
                <a:spcPts val="0"/>
              </a:spcAft>
              <a:buNone/>
            </a:pPr>
            <a:r>
              <a:t/>
            </a:r>
            <a:endParaRPr sz="2000">
              <a:highlight>
                <a:srgbClr val="FFFF00"/>
              </a:highlight>
              <a:latin typeface="Calibri"/>
              <a:ea typeface="Calibri"/>
              <a:cs typeface="Calibri"/>
              <a:sym typeface="Calibri"/>
            </a:endParaRPr>
          </a:p>
        </p:txBody>
      </p:sp>
      <p:sp>
        <p:nvSpPr>
          <p:cNvPr id="372" name="Google Shape;372;p59"/>
          <p:cNvSpPr/>
          <p:nvPr/>
        </p:nvSpPr>
        <p:spPr>
          <a:xfrm>
            <a:off x="533625" y="1467525"/>
            <a:ext cx="1566300" cy="14535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In-Class Practice</a:t>
            </a:r>
            <a:endParaRPr b="1" sz="1800">
              <a:solidFill>
                <a:srgbClr val="FFFFFF"/>
              </a:solidFill>
            </a:endParaRPr>
          </a:p>
        </p:txBody>
      </p:sp>
      <p:pic>
        <p:nvPicPr>
          <p:cNvPr id="373" name="Google Shape;373;p59"/>
          <p:cNvPicPr preferRelativeResize="0"/>
          <p:nvPr/>
        </p:nvPicPr>
        <p:blipFill>
          <a:blip r:embed="rId3">
            <a:alphaModFix/>
          </a:blip>
          <a:stretch>
            <a:fillRect/>
          </a:stretch>
        </p:blipFill>
        <p:spPr>
          <a:xfrm>
            <a:off x="2972500" y="1109749"/>
            <a:ext cx="4353649" cy="1108600"/>
          </a:xfrm>
          <a:prstGeom prst="rect">
            <a:avLst/>
          </a:prstGeom>
          <a:noFill/>
          <a:ln>
            <a:noFill/>
          </a:ln>
        </p:spPr>
      </p:pic>
      <p:pic>
        <p:nvPicPr>
          <p:cNvPr id="374" name="Google Shape;374;p59"/>
          <p:cNvPicPr preferRelativeResize="0"/>
          <p:nvPr/>
        </p:nvPicPr>
        <p:blipFill>
          <a:blip r:embed="rId4">
            <a:alphaModFix/>
          </a:blip>
          <a:stretch>
            <a:fillRect/>
          </a:stretch>
        </p:blipFill>
        <p:spPr>
          <a:xfrm>
            <a:off x="3026100" y="2679775"/>
            <a:ext cx="1827650" cy="241250"/>
          </a:xfrm>
          <a:prstGeom prst="rect">
            <a:avLst/>
          </a:prstGeom>
          <a:noFill/>
          <a:ln>
            <a:noFill/>
          </a:ln>
        </p:spPr>
      </p:pic>
      <p:pic>
        <p:nvPicPr>
          <p:cNvPr id="375" name="Google Shape;375;p59"/>
          <p:cNvPicPr preferRelativeResize="0"/>
          <p:nvPr/>
        </p:nvPicPr>
        <p:blipFill rotWithShape="1">
          <a:blip r:embed="rId5">
            <a:alphaModFix/>
          </a:blip>
          <a:srcRect b="0" l="0" r="0" t="12457"/>
          <a:stretch/>
        </p:blipFill>
        <p:spPr>
          <a:xfrm>
            <a:off x="3045875" y="3572000"/>
            <a:ext cx="1916425" cy="276650"/>
          </a:xfrm>
          <a:prstGeom prst="rect">
            <a:avLst/>
          </a:prstGeom>
          <a:noFill/>
          <a:ln>
            <a:noFill/>
          </a:ln>
        </p:spPr>
      </p:pic>
      <p:pic>
        <p:nvPicPr>
          <p:cNvPr id="376" name="Google Shape;376;p59"/>
          <p:cNvPicPr preferRelativeResize="0"/>
          <p:nvPr/>
        </p:nvPicPr>
        <p:blipFill rotWithShape="1">
          <a:blip r:embed="rId5">
            <a:alphaModFix/>
          </a:blip>
          <a:srcRect b="0" l="0" r="14111" t="12457"/>
          <a:stretch/>
        </p:blipFill>
        <p:spPr>
          <a:xfrm>
            <a:off x="3094150" y="4499625"/>
            <a:ext cx="1646025" cy="276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0"/>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383" name="Google Shape;383;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84" name="Google Shape;384;p60"/>
          <p:cNvPicPr preferRelativeResize="0"/>
          <p:nvPr/>
        </p:nvPicPr>
        <p:blipFill>
          <a:blip r:embed="rId3">
            <a:alphaModFix/>
          </a:blip>
          <a:stretch>
            <a:fillRect/>
          </a:stretch>
        </p:blipFill>
        <p:spPr>
          <a:xfrm>
            <a:off x="890125" y="1760303"/>
            <a:ext cx="6567075" cy="1942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p61"/>
          <p:cNvGrpSpPr/>
          <p:nvPr/>
        </p:nvGrpSpPr>
        <p:grpSpPr>
          <a:xfrm>
            <a:off x="4913813" y="475575"/>
            <a:ext cx="4126512" cy="4583250"/>
            <a:chOff x="4913813" y="475575"/>
            <a:chExt cx="4126512" cy="4583250"/>
          </a:xfrm>
        </p:grpSpPr>
        <p:sp>
          <p:nvSpPr>
            <p:cNvPr id="391" name="Google Shape;391;p61"/>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1"/>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61"/>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61"/>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1"/>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61"/>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61"/>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398" name="Google Shape;398;p61"/>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1"/>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latin typeface="Comfortaa"/>
                  <a:ea typeface="Comfortaa"/>
                  <a:cs typeface="Comfortaa"/>
                  <a:sym typeface="Comfortaa"/>
                </a:rPr>
                <a:t>Hi!</a:t>
              </a:r>
              <a:endParaRPr b="1" i="0" sz="1400" u="none" cap="none" strike="noStrike">
                <a:solidFill>
                  <a:srgbClr val="000000"/>
                </a:solidFill>
                <a:latin typeface="Comfortaa"/>
                <a:ea typeface="Comfortaa"/>
                <a:cs typeface="Comfortaa"/>
                <a:sym typeface="Comfortaa"/>
              </a:endParaRPr>
            </a:p>
          </p:txBody>
        </p:sp>
        <p:sp>
          <p:nvSpPr>
            <p:cNvPr id="400" name="Google Shape;400;p61"/>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1"/>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61"/>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1"/>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4" name="Google Shape;404;p61"/>
          <p:cNvSpPr txBox="1"/>
          <p:nvPr>
            <p:ph type="title"/>
          </p:nvPr>
        </p:nvSpPr>
        <p:spPr>
          <a:xfrm>
            <a:off x="457200" y="463951"/>
            <a:ext cx="8229600" cy="532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405" name="Google Shape;405;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06" name="Google Shape;406;p61"/>
          <p:cNvSpPr txBox="1"/>
          <p:nvPr>
            <p:ph idx="1" type="body"/>
          </p:nvPr>
        </p:nvSpPr>
        <p:spPr>
          <a:xfrm>
            <a:off x="313250" y="1233450"/>
            <a:ext cx="4972800" cy="36618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00000"/>
              </a:lnSpc>
              <a:spcBef>
                <a:spcPts val="0"/>
              </a:spcBef>
              <a:spcAft>
                <a:spcPts val="0"/>
              </a:spcAft>
              <a:buClr>
                <a:schemeClr val="dk1"/>
              </a:buClr>
              <a:buSzPts val="1900"/>
              <a:buFont typeface="Arial"/>
              <a:buChar char="•"/>
            </a:pPr>
            <a:r>
              <a:rPr lang="en-US" sz="1900">
                <a:solidFill>
                  <a:schemeClr val="dk1"/>
                </a:solidFill>
                <a:latin typeface="Arial"/>
                <a:ea typeface="Arial"/>
                <a:cs typeface="Arial"/>
                <a:sym typeface="Arial"/>
              </a:rPr>
              <a:t>TBD</a:t>
            </a:r>
            <a:endParaRPr sz="1900">
              <a:solidFill>
                <a:schemeClr val="dk1"/>
              </a:solidFill>
              <a:latin typeface="Arial"/>
              <a:ea typeface="Arial"/>
              <a:cs typeface="Arial"/>
              <a:sym typeface="Arial"/>
            </a:endParaRPr>
          </a:p>
          <a:p>
            <a:pPr indent="-285750" lvl="1" marL="742950" marR="0" rtl="0" algn="l">
              <a:lnSpc>
                <a:spcPct val="80000"/>
              </a:lnSpc>
              <a:spcBef>
                <a:spcPts val="400"/>
              </a:spcBef>
              <a:spcAft>
                <a:spcPts val="0"/>
              </a:spcAft>
              <a:buClr>
                <a:schemeClr val="dk1"/>
              </a:buClr>
              <a:buSzPts val="2000"/>
              <a:buFont typeface="Courier New"/>
              <a:buNone/>
            </a:pPr>
            <a:r>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457200" y="463951"/>
            <a:ext cx="8229600" cy="532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a:t>
            </a:r>
            <a:endParaRPr/>
          </a:p>
        </p:txBody>
      </p:sp>
      <p:sp>
        <p:nvSpPr>
          <p:cNvPr id="189" name="Google Shape;189;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190" name="Google Shape;190;p37"/>
          <p:cNvSpPr txBox="1"/>
          <p:nvPr>
            <p:ph idx="1" type="body"/>
          </p:nvPr>
        </p:nvSpPr>
        <p:spPr>
          <a:xfrm>
            <a:off x="457200" y="1197150"/>
            <a:ext cx="8229600" cy="34893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NEW Let’s Ketchup - Specialty Help Hours for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highlight>
                <a:srgbClr val="FF00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8"/>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4.2 - 4.4 Quiz</a:t>
            </a:r>
            <a:endParaRPr b="1" sz="3600">
              <a:latin typeface="Calibri"/>
              <a:ea typeface="Calibri"/>
              <a:cs typeface="Calibri"/>
              <a:sym typeface="Calibri"/>
            </a:endParaRPr>
          </a:p>
        </p:txBody>
      </p:sp>
      <p:pic>
        <p:nvPicPr>
          <p:cNvPr id="197" name="Google Shape;197;p38"/>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9"/>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Class Photo</a:t>
            </a:r>
            <a:endParaRPr/>
          </a:p>
        </p:txBody>
      </p:sp>
      <p:sp>
        <p:nvSpPr>
          <p:cNvPr id="204" name="Google Shape;204;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05" name="Google Shape;205;p39"/>
          <p:cNvPicPr preferRelativeResize="0"/>
          <p:nvPr/>
        </p:nvPicPr>
        <p:blipFill>
          <a:blip r:embed="rId3">
            <a:alphaModFix/>
          </a:blip>
          <a:stretch>
            <a:fillRect/>
          </a:stretch>
        </p:blipFill>
        <p:spPr>
          <a:xfrm>
            <a:off x="3448050" y="1839526"/>
            <a:ext cx="2486025" cy="183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0"/>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Catch Up</a:t>
            </a:r>
            <a:endParaRPr/>
          </a:p>
        </p:txBody>
      </p:sp>
      <p:sp>
        <p:nvSpPr>
          <p:cNvPr id="212" name="Google Shape;212;p40"/>
          <p:cNvSpPr txBox="1"/>
          <p:nvPr>
            <p:ph idx="1" type="body"/>
          </p:nvPr>
        </p:nvSpPr>
        <p:spPr>
          <a:xfrm>
            <a:off x="457200" y="1197150"/>
            <a:ext cx="8229600" cy="34893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Slides 23 - 28, printf</a:t>
            </a:r>
            <a:endParaRPr/>
          </a:p>
        </p:txBody>
      </p:sp>
      <p:sp>
        <p:nvSpPr>
          <p:cNvPr id="213" name="Google Shape;213;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cxnSp>
        <p:nvCxnSpPr>
          <p:cNvPr id="219" name="Google Shape;219;p41"/>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220" name="Google Shape;220;p41"/>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5</a:t>
            </a:r>
            <a:r>
              <a:rPr b="1" lang="en-US" sz="4000">
                <a:solidFill>
                  <a:srgbClr val="BF5700"/>
                </a:solidFill>
                <a:latin typeface="Arial Black"/>
                <a:ea typeface="Arial Black"/>
                <a:cs typeface="Arial Black"/>
                <a:sym typeface="Arial Black"/>
              </a:rPr>
              <a:t>.1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The While Loop</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idx="1" type="body"/>
          </p:nvPr>
        </p:nvSpPr>
        <p:spPr>
          <a:xfrm>
            <a:off x="2431225" y="1503500"/>
            <a:ext cx="6171300" cy="2638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demo1()</a:t>
            </a:r>
            <a:endParaRPr/>
          </a:p>
          <a:p>
            <a:pPr indent="0" lvl="0" marL="0" rtl="0" algn="l">
              <a:spcBef>
                <a:spcPts val="360"/>
              </a:spcBef>
              <a:spcAft>
                <a:spcPts val="0"/>
              </a:spcAft>
              <a:buNone/>
            </a:pPr>
            <a:r>
              <a:rPr lang="en-US"/>
              <a:t>What is new?</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27" name="Google Shape;227;p42"/>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3"/>
          <p:cNvSpPr txBox="1"/>
          <p:nvPr>
            <p:ph type="title"/>
          </p:nvPr>
        </p:nvSpPr>
        <p:spPr>
          <a:xfrm>
            <a:off x="457200" y="463951"/>
            <a:ext cx="8229600" cy="53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Types of Loops</a:t>
            </a:r>
            <a:endParaRPr/>
          </a:p>
        </p:txBody>
      </p:sp>
      <p:sp>
        <p:nvSpPr>
          <p:cNvPr id="234" name="Google Shape;234;p43"/>
          <p:cNvSpPr txBox="1"/>
          <p:nvPr>
            <p:ph idx="1" type="body"/>
          </p:nvPr>
        </p:nvSpPr>
        <p:spPr>
          <a:xfrm>
            <a:off x="374575" y="1128500"/>
            <a:ext cx="8229600" cy="3489300"/>
          </a:xfrm>
          <a:prstGeom prst="rect">
            <a:avLst/>
          </a:prstGeom>
        </p:spPr>
        <p:txBody>
          <a:bodyPr anchorCtr="0" anchor="t" bIns="45700" lIns="91425" spcFirstLastPara="1" rIns="91425" wrap="square" tIns="45700">
            <a:normAutofit fontScale="92500" lnSpcReduction="10000"/>
          </a:bodyPr>
          <a:lstStyle/>
          <a:p>
            <a:pPr indent="0" lvl="0" marL="0" rtl="0" algn="l">
              <a:lnSpc>
                <a:spcPct val="115000"/>
              </a:lnSpc>
              <a:spcBef>
                <a:spcPts val="0"/>
              </a:spcBef>
              <a:spcAft>
                <a:spcPts val="0"/>
              </a:spcAft>
              <a:buNone/>
            </a:pPr>
            <a:r>
              <a:rPr b="1" lang="en-US" sz="2400">
                <a:solidFill>
                  <a:schemeClr val="dk1"/>
                </a:solidFill>
                <a:latin typeface="Arial"/>
                <a:ea typeface="Arial"/>
                <a:cs typeface="Arial"/>
                <a:sym typeface="Arial"/>
              </a:rPr>
              <a:t>definite loop</a:t>
            </a:r>
            <a:r>
              <a:rPr lang="en-US" sz="2400">
                <a:solidFill>
                  <a:schemeClr val="dk1"/>
                </a:solidFill>
                <a:latin typeface="Arial"/>
                <a:ea typeface="Arial"/>
                <a:cs typeface="Arial"/>
                <a:sym typeface="Arial"/>
              </a:rPr>
              <a:t>: Executes a known number of times. Examples:</a:t>
            </a:r>
            <a:endParaRPr sz="900">
              <a:solidFill>
                <a:schemeClr val="dk1"/>
              </a:solidFill>
              <a:latin typeface="Arial"/>
              <a:ea typeface="Arial"/>
              <a:cs typeface="Arial"/>
              <a:sym typeface="Arial"/>
            </a:endParaRPr>
          </a:p>
          <a:p>
            <a:pPr indent="-236537" lvl="2" marL="914400" rtl="0" algn="l">
              <a:lnSpc>
                <a:spcPct val="115000"/>
              </a:lnSpc>
              <a:spcBef>
                <a:spcPts val="400"/>
              </a:spcBef>
              <a:spcAft>
                <a:spcPts val="0"/>
              </a:spcAft>
              <a:buClr>
                <a:schemeClr val="dk1"/>
              </a:buClr>
              <a:buSzPct val="100000"/>
              <a:buFont typeface="Arial"/>
              <a:buChar char="•"/>
            </a:pPr>
            <a:r>
              <a:rPr lang="en-US" sz="2000">
                <a:solidFill>
                  <a:schemeClr val="dk1"/>
                </a:solidFill>
                <a:latin typeface="Arial"/>
                <a:ea typeface="Arial"/>
                <a:cs typeface="Arial"/>
                <a:sym typeface="Arial"/>
              </a:rPr>
              <a:t>Print "hello" 10 times.</a:t>
            </a:r>
            <a:endParaRPr sz="2000">
              <a:solidFill>
                <a:schemeClr val="dk1"/>
              </a:solidFill>
              <a:latin typeface="Arial"/>
              <a:ea typeface="Arial"/>
              <a:cs typeface="Arial"/>
              <a:sym typeface="Arial"/>
            </a:endParaRPr>
          </a:p>
          <a:p>
            <a:pPr indent="-236537" lvl="2" marL="914400" rtl="0" algn="l">
              <a:lnSpc>
                <a:spcPct val="115000"/>
              </a:lnSpc>
              <a:spcBef>
                <a:spcPts val="400"/>
              </a:spcBef>
              <a:spcAft>
                <a:spcPts val="0"/>
              </a:spcAft>
              <a:buClr>
                <a:schemeClr val="dk1"/>
              </a:buClr>
              <a:buSzPct val="100000"/>
              <a:buFont typeface="Arial"/>
              <a:buChar char="•"/>
            </a:pPr>
            <a:r>
              <a:rPr lang="en-US" sz="2000">
                <a:solidFill>
                  <a:schemeClr val="dk1"/>
                </a:solidFill>
                <a:latin typeface="Arial"/>
                <a:ea typeface="Arial"/>
                <a:cs typeface="Arial"/>
                <a:sym typeface="Arial"/>
              </a:rPr>
              <a:t>Find all the prime numbers up to an integer </a:t>
            </a:r>
            <a:r>
              <a:rPr i="1" lang="en-US" sz="2000">
                <a:solidFill>
                  <a:schemeClr val="dk1"/>
                </a:solidFill>
                <a:latin typeface="Arial"/>
                <a:ea typeface="Arial"/>
                <a:cs typeface="Arial"/>
                <a:sym typeface="Arial"/>
              </a:rPr>
              <a:t>n</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indent="-236537" lvl="2" marL="914400" rtl="0" algn="l">
              <a:lnSpc>
                <a:spcPct val="115000"/>
              </a:lnSpc>
              <a:spcBef>
                <a:spcPts val="400"/>
              </a:spcBef>
              <a:spcAft>
                <a:spcPts val="0"/>
              </a:spcAft>
              <a:buClr>
                <a:schemeClr val="dk1"/>
              </a:buClr>
              <a:buSzPct val="100000"/>
              <a:buFont typeface="Arial"/>
              <a:buChar char="•"/>
            </a:pPr>
            <a:r>
              <a:rPr lang="en-US" sz="2000">
                <a:solidFill>
                  <a:schemeClr val="dk1"/>
                </a:solidFill>
                <a:latin typeface="Arial"/>
                <a:ea typeface="Arial"/>
                <a:cs typeface="Arial"/>
                <a:sym typeface="Arial"/>
              </a:rPr>
              <a:t>Print each odd number between 5 and 127.</a:t>
            </a:r>
            <a:endParaRPr sz="2000">
              <a:solidFill>
                <a:schemeClr val="dk1"/>
              </a:solidFill>
              <a:latin typeface="Arial"/>
              <a:ea typeface="Arial"/>
              <a:cs typeface="Arial"/>
              <a:sym typeface="Arial"/>
            </a:endParaRPr>
          </a:p>
          <a:p>
            <a:pPr indent="0" lvl="0" marL="0" rtl="0" algn="l">
              <a:lnSpc>
                <a:spcPct val="115000"/>
              </a:lnSpc>
              <a:spcBef>
                <a:spcPts val="480"/>
              </a:spcBef>
              <a:spcAft>
                <a:spcPts val="0"/>
              </a:spcAft>
              <a:buNone/>
            </a:pPr>
            <a:r>
              <a:rPr b="1" lang="en-US" sz="2400">
                <a:solidFill>
                  <a:schemeClr val="dk1"/>
                </a:solidFill>
                <a:latin typeface="Arial"/>
                <a:ea typeface="Arial"/>
                <a:cs typeface="Arial"/>
                <a:sym typeface="Arial"/>
              </a:rPr>
              <a:t>indefinite loop</a:t>
            </a:r>
            <a:r>
              <a:rPr lang="en-US" sz="2400">
                <a:solidFill>
                  <a:schemeClr val="dk1"/>
                </a:solidFill>
                <a:latin typeface="Arial"/>
                <a:ea typeface="Arial"/>
                <a:cs typeface="Arial"/>
                <a:sym typeface="Arial"/>
              </a:rPr>
              <a:t>: One where the number of times its body repeats is not known in advance. Examples:</a:t>
            </a:r>
            <a:endParaRPr sz="900">
              <a:solidFill>
                <a:schemeClr val="dk1"/>
              </a:solidFill>
              <a:latin typeface="Arial"/>
              <a:ea typeface="Arial"/>
              <a:cs typeface="Arial"/>
              <a:sym typeface="Arial"/>
            </a:endParaRPr>
          </a:p>
          <a:p>
            <a:pPr indent="-236537" lvl="2" marL="914400" rtl="0" algn="l">
              <a:lnSpc>
                <a:spcPct val="115000"/>
              </a:lnSpc>
              <a:spcBef>
                <a:spcPts val="400"/>
              </a:spcBef>
              <a:spcAft>
                <a:spcPts val="0"/>
              </a:spcAft>
              <a:buClr>
                <a:schemeClr val="dk1"/>
              </a:buClr>
              <a:buSzPct val="100000"/>
              <a:buFont typeface="Arial"/>
              <a:buChar char="•"/>
            </a:pPr>
            <a:r>
              <a:rPr lang="en-US" sz="2000">
                <a:solidFill>
                  <a:schemeClr val="dk1"/>
                </a:solidFill>
                <a:latin typeface="Arial"/>
                <a:ea typeface="Arial"/>
                <a:cs typeface="Arial"/>
                <a:sym typeface="Arial"/>
              </a:rPr>
              <a:t>Prompt the user until they type a non-negative number.</a:t>
            </a:r>
            <a:endParaRPr sz="2000">
              <a:solidFill>
                <a:schemeClr val="dk1"/>
              </a:solidFill>
              <a:latin typeface="Arial"/>
              <a:ea typeface="Arial"/>
              <a:cs typeface="Arial"/>
              <a:sym typeface="Arial"/>
            </a:endParaRPr>
          </a:p>
          <a:p>
            <a:pPr indent="-236537" lvl="2" marL="914400" rtl="0" algn="l">
              <a:lnSpc>
                <a:spcPct val="115000"/>
              </a:lnSpc>
              <a:spcBef>
                <a:spcPts val="400"/>
              </a:spcBef>
              <a:spcAft>
                <a:spcPts val="0"/>
              </a:spcAft>
              <a:buClr>
                <a:schemeClr val="dk1"/>
              </a:buClr>
              <a:buSzPct val="100000"/>
              <a:buFont typeface="Arial"/>
              <a:buChar char="•"/>
            </a:pPr>
            <a:r>
              <a:rPr lang="en-US" sz="2000">
                <a:solidFill>
                  <a:schemeClr val="dk1"/>
                </a:solidFill>
                <a:latin typeface="Arial"/>
                <a:ea typeface="Arial"/>
                <a:cs typeface="Arial"/>
                <a:sym typeface="Arial"/>
              </a:rPr>
              <a:t>Print random numbers until a prime number is printed.</a:t>
            </a:r>
            <a:endParaRPr sz="2000">
              <a:solidFill>
                <a:schemeClr val="dk1"/>
              </a:solidFill>
              <a:latin typeface="Arial"/>
              <a:ea typeface="Arial"/>
              <a:cs typeface="Arial"/>
              <a:sym typeface="Arial"/>
            </a:endParaRPr>
          </a:p>
          <a:p>
            <a:pPr indent="-236537" lvl="2" marL="914400" rtl="0" algn="l">
              <a:lnSpc>
                <a:spcPct val="115000"/>
              </a:lnSpc>
              <a:spcBef>
                <a:spcPts val="400"/>
              </a:spcBef>
              <a:spcAft>
                <a:spcPts val="0"/>
              </a:spcAft>
              <a:buClr>
                <a:schemeClr val="dk1"/>
              </a:buClr>
              <a:buSzPct val="100000"/>
              <a:buFont typeface="Arial"/>
              <a:buChar char="•"/>
            </a:pPr>
            <a:r>
              <a:rPr lang="en-US" sz="2000">
                <a:solidFill>
                  <a:schemeClr val="dk1"/>
                </a:solidFill>
                <a:latin typeface="Arial"/>
                <a:ea typeface="Arial"/>
                <a:cs typeface="Arial"/>
                <a:sym typeface="Arial"/>
              </a:rPr>
              <a:t>Read a line from a file until there are no more lines</a:t>
            </a:r>
            <a:endParaRPr>
              <a:latin typeface="Arial"/>
              <a:ea typeface="Arial"/>
              <a:cs typeface="Arial"/>
              <a:sym typeface="Arial"/>
            </a:endParaRPr>
          </a:p>
        </p:txBody>
      </p:sp>
      <p:sp>
        <p:nvSpPr>
          <p:cNvPr id="235" name="Google Shape;235;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